
<file path=[Content_Types].xml><?xml version="1.0" encoding="utf-8"?>
<Types xmlns="http://schemas.openxmlformats.org/package/2006/content-types">
  <Default Extension="bmp" ContentType="image/bmp"/>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68" r:id="rId1"/>
  </p:sldMasterIdLst>
  <p:notesMasterIdLst>
    <p:notesMasterId r:id="rId45"/>
  </p:notesMasterIdLst>
  <p:sldIdLst>
    <p:sldId id="256" r:id="rId2"/>
    <p:sldId id="257" r:id="rId3"/>
    <p:sldId id="258" r:id="rId4"/>
    <p:sldId id="261" r:id="rId5"/>
    <p:sldId id="303" r:id="rId6"/>
    <p:sldId id="259" r:id="rId7"/>
    <p:sldId id="260" r:id="rId8"/>
    <p:sldId id="262" r:id="rId9"/>
    <p:sldId id="279" r:id="rId10"/>
    <p:sldId id="290" r:id="rId11"/>
    <p:sldId id="291" r:id="rId12"/>
    <p:sldId id="277" r:id="rId13"/>
    <p:sldId id="289" r:id="rId14"/>
    <p:sldId id="292" r:id="rId15"/>
    <p:sldId id="296" r:id="rId16"/>
    <p:sldId id="297" r:id="rId17"/>
    <p:sldId id="293" r:id="rId18"/>
    <p:sldId id="294" r:id="rId19"/>
    <p:sldId id="295" r:id="rId20"/>
    <p:sldId id="298" r:id="rId21"/>
    <p:sldId id="299" r:id="rId22"/>
    <p:sldId id="300" r:id="rId23"/>
    <p:sldId id="264" r:id="rId24"/>
    <p:sldId id="263" r:id="rId25"/>
    <p:sldId id="265" r:id="rId26"/>
    <p:sldId id="278" r:id="rId27"/>
    <p:sldId id="266" r:id="rId28"/>
    <p:sldId id="271" r:id="rId29"/>
    <p:sldId id="270" r:id="rId30"/>
    <p:sldId id="272" r:id="rId31"/>
    <p:sldId id="281" r:id="rId32"/>
    <p:sldId id="282" r:id="rId33"/>
    <p:sldId id="285" r:id="rId34"/>
    <p:sldId id="276" r:id="rId35"/>
    <p:sldId id="275" r:id="rId36"/>
    <p:sldId id="301" r:id="rId37"/>
    <p:sldId id="287" r:id="rId38"/>
    <p:sldId id="288" r:id="rId39"/>
    <p:sldId id="286" r:id="rId40"/>
    <p:sldId id="267" r:id="rId41"/>
    <p:sldId id="302" r:id="rId42"/>
    <p:sldId id="268" r:id="rId43"/>
    <p:sldId id="26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Graham" initials="SG" lastIdx="0" clrIdx="0">
    <p:extLst>
      <p:ext uri="{19B8F6BF-5375-455C-9EA6-DF929625EA0E}">
        <p15:presenceInfo xmlns:p15="http://schemas.microsoft.com/office/powerpoint/2012/main" userId="89b4b93e55d99b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EA8BF0-2D78-4EBE-B680-8E64816C74C0}" type="datetimeFigureOut">
              <a:rPr lang="en-US" smtClean="0"/>
              <a:t>11/12/2017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15531B-507F-4EF0-AD4C-8D09640BA0C1}" type="slidenum">
              <a:rPr lang="en-US" smtClean="0"/>
              <a:t>‹#›</a:t>
            </a:fld>
            <a:endParaRPr lang="en-US"/>
          </a:p>
        </p:txBody>
      </p:sp>
    </p:spTree>
    <p:extLst>
      <p:ext uri="{BB962C8B-B14F-4D97-AF65-F5344CB8AC3E}">
        <p14:creationId xmlns:p14="http://schemas.microsoft.com/office/powerpoint/2010/main" val="1889155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5-1</a:t>
            </a:r>
          </a:p>
        </p:txBody>
      </p:sp>
      <p:sp>
        <p:nvSpPr>
          <p:cNvPr id="4" name="Slide Number Placeholder 3"/>
          <p:cNvSpPr>
            <a:spLocks noGrp="1"/>
          </p:cNvSpPr>
          <p:nvPr>
            <p:ph type="sldNum" sz="quarter" idx="10"/>
          </p:nvPr>
        </p:nvSpPr>
        <p:spPr/>
        <p:txBody>
          <a:bodyPr/>
          <a:lstStyle/>
          <a:p>
            <a:fld id="{35EBF226-30AB-4EB7-B190-EF2F9E44B1F5}" type="slidenum">
              <a:rPr lang="en-US" smtClean="0"/>
              <a:t>8</a:t>
            </a:fld>
            <a:endParaRPr lang="en-US" dirty="0"/>
          </a:p>
        </p:txBody>
      </p:sp>
    </p:spTree>
    <p:extLst>
      <p:ext uri="{BB962C8B-B14F-4D97-AF65-F5344CB8AC3E}">
        <p14:creationId xmlns:p14="http://schemas.microsoft.com/office/powerpoint/2010/main" val="2544540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These are both mine, using a little Nikon </a:t>
            </a:r>
            <a:r>
              <a:rPr lang="en-US" dirty="0" err="1"/>
              <a:t>Coolpix</a:t>
            </a:r>
            <a:r>
              <a:rPr lang="en-US" dirty="0"/>
              <a:t> years ago.</a:t>
            </a:r>
          </a:p>
          <a:p>
            <a:r>
              <a:rPr lang="en-US" dirty="0"/>
              <a:t>Shadows that interfere with the flow</a:t>
            </a:r>
            <a:r>
              <a:rPr lang="en-US" baseline="0" dirty="0"/>
              <a:t> of form are not desirable.</a:t>
            </a:r>
          </a:p>
          <a:p>
            <a:r>
              <a:rPr lang="en-US" baseline="0" dirty="0"/>
              <a:t>Where points will be lost, using the Score Card, will be in “technique” and “distinction.”</a:t>
            </a:r>
          </a:p>
          <a:p>
            <a:r>
              <a:rPr lang="en-US" baseline="0" dirty="0"/>
              <a:t>Sally, just out of curiosity, how would you score these?</a:t>
            </a:r>
            <a:endParaRPr lang="en-US" dirty="0"/>
          </a:p>
        </p:txBody>
      </p:sp>
      <p:sp>
        <p:nvSpPr>
          <p:cNvPr id="4" name="Slide Number Placeholder 3"/>
          <p:cNvSpPr>
            <a:spLocks noGrp="1"/>
          </p:cNvSpPr>
          <p:nvPr>
            <p:ph type="sldNum" sz="quarter" idx="10"/>
          </p:nvPr>
        </p:nvSpPr>
        <p:spPr/>
        <p:txBody>
          <a:bodyPr/>
          <a:lstStyle/>
          <a:p>
            <a:fld id="{8159C2F7-18BA-459B-ACBB-CAD8270DBBDC}" type="slidenum">
              <a:rPr lang="en-US" smtClean="0"/>
              <a:pPr/>
              <a:t>15</a:t>
            </a:fld>
            <a:endParaRPr lang="en-US"/>
          </a:p>
        </p:txBody>
      </p:sp>
    </p:spTree>
    <p:extLst>
      <p:ext uri="{BB962C8B-B14F-4D97-AF65-F5344CB8AC3E}">
        <p14:creationId xmlns:p14="http://schemas.microsoft.com/office/powerpoint/2010/main" val="3345078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ARS Rose Magazine contest rules state “Use a small aperture</a:t>
            </a:r>
            <a:r>
              <a:rPr lang="en-US" baseline="0" dirty="0"/>
              <a:t> (f11,f16,f22, etc.) to gain more depth of field for most shots…”</a:t>
            </a:r>
          </a:p>
          <a:p>
            <a:r>
              <a:rPr lang="en-US" baseline="0" dirty="0"/>
              <a:t>I would suggest taking multiple shots at different apertures to see which really works for you.</a:t>
            </a:r>
          </a:p>
          <a:p>
            <a:r>
              <a:rPr lang="en-US" baseline="0" dirty="0"/>
              <a:t>Both are my images.</a:t>
            </a:r>
            <a:endParaRPr lang="en-US" dirty="0"/>
          </a:p>
        </p:txBody>
      </p:sp>
      <p:sp>
        <p:nvSpPr>
          <p:cNvPr id="4" name="Slide Number Placeholder 3"/>
          <p:cNvSpPr>
            <a:spLocks noGrp="1"/>
          </p:cNvSpPr>
          <p:nvPr>
            <p:ph type="sldNum" sz="quarter" idx="10"/>
          </p:nvPr>
        </p:nvSpPr>
        <p:spPr/>
        <p:txBody>
          <a:bodyPr/>
          <a:lstStyle/>
          <a:p>
            <a:fld id="{8159C2F7-18BA-459B-ACBB-CAD8270DBBDC}" type="slidenum">
              <a:rPr lang="en-US" smtClean="0"/>
              <a:pPr/>
              <a:t>18</a:t>
            </a:fld>
            <a:endParaRPr lang="en-US"/>
          </a:p>
        </p:txBody>
      </p:sp>
    </p:spTree>
    <p:extLst>
      <p:ext uri="{BB962C8B-B14F-4D97-AF65-F5344CB8AC3E}">
        <p14:creationId xmlns:p14="http://schemas.microsoft.com/office/powerpoint/2010/main" val="2281906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f/4,  1/500 sec, ISO 100, 105 mm</a:t>
            </a:r>
          </a:p>
          <a:p>
            <a:r>
              <a:rPr lang="en-US" dirty="0"/>
              <a:t>In terms of composition, there is a strong  diagonal component, and the two forward pears are each at one of the four</a:t>
            </a:r>
            <a:r>
              <a:rPr lang="en-US" baseline="0" dirty="0"/>
              <a:t> “strong points” in the Rule of Thirds.</a:t>
            </a:r>
            <a:endParaRPr lang="en-US" dirty="0"/>
          </a:p>
          <a:p>
            <a:endParaRPr lang="en-US" dirty="0"/>
          </a:p>
        </p:txBody>
      </p:sp>
      <p:sp>
        <p:nvSpPr>
          <p:cNvPr id="4" name="Slide Number Placeholder 3"/>
          <p:cNvSpPr>
            <a:spLocks noGrp="1"/>
          </p:cNvSpPr>
          <p:nvPr>
            <p:ph type="sldNum" sz="quarter" idx="10"/>
          </p:nvPr>
        </p:nvSpPr>
        <p:spPr/>
        <p:txBody>
          <a:bodyPr/>
          <a:lstStyle/>
          <a:p>
            <a:fld id="{8159C2F7-18BA-459B-ACBB-CAD8270DBBDC}" type="slidenum">
              <a:rPr lang="en-US" smtClean="0"/>
              <a:pPr/>
              <a:t>19</a:t>
            </a:fld>
            <a:endParaRPr lang="en-US"/>
          </a:p>
        </p:txBody>
      </p:sp>
    </p:spTree>
    <p:extLst>
      <p:ext uri="{BB962C8B-B14F-4D97-AF65-F5344CB8AC3E}">
        <p14:creationId xmlns:p14="http://schemas.microsoft.com/office/powerpoint/2010/main" val="1548392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6-3</a:t>
            </a:r>
          </a:p>
        </p:txBody>
      </p:sp>
      <p:sp>
        <p:nvSpPr>
          <p:cNvPr id="4" name="Slide Number Placeholder 3"/>
          <p:cNvSpPr>
            <a:spLocks noGrp="1"/>
          </p:cNvSpPr>
          <p:nvPr>
            <p:ph type="sldNum" sz="quarter" idx="10"/>
          </p:nvPr>
        </p:nvSpPr>
        <p:spPr/>
        <p:txBody>
          <a:bodyPr/>
          <a:lstStyle/>
          <a:p>
            <a:fld id="{35EBF226-30AB-4EB7-B190-EF2F9E44B1F5}" type="slidenum">
              <a:rPr lang="en-US" smtClean="0"/>
              <a:t>31</a:t>
            </a:fld>
            <a:endParaRPr lang="en-US" dirty="0"/>
          </a:p>
        </p:txBody>
      </p:sp>
    </p:spTree>
    <p:extLst>
      <p:ext uri="{BB962C8B-B14F-4D97-AF65-F5344CB8AC3E}">
        <p14:creationId xmlns:p14="http://schemas.microsoft.com/office/powerpoint/2010/main" val="3136644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Section 7</a:t>
            </a:r>
            <a:endParaRPr lang="en-US" dirty="0"/>
          </a:p>
        </p:txBody>
      </p:sp>
      <p:sp>
        <p:nvSpPr>
          <p:cNvPr id="4" name="Slide Number Placeholder 3"/>
          <p:cNvSpPr>
            <a:spLocks noGrp="1"/>
          </p:cNvSpPr>
          <p:nvPr>
            <p:ph type="sldNum" sz="quarter" idx="10"/>
          </p:nvPr>
        </p:nvSpPr>
        <p:spPr/>
        <p:txBody>
          <a:bodyPr/>
          <a:lstStyle/>
          <a:p>
            <a:fld id="{35EBF226-30AB-4EB7-B190-EF2F9E44B1F5}" type="slidenum">
              <a:rPr lang="en-US" smtClean="0"/>
              <a:t>37</a:t>
            </a:fld>
            <a:endParaRPr lang="en-US" dirty="0"/>
          </a:p>
        </p:txBody>
      </p:sp>
    </p:spTree>
    <p:extLst>
      <p:ext uri="{BB962C8B-B14F-4D97-AF65-F5344CB8AC3E}">
        <p14:creationId xmlns:p14="http://schemas.microsoft.com/office/powerpoint/2010/main" val="4185058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9-1, Section 9-2</a:t>
            </a:r>
          </a:p>
        </p:txBody>
      </p:sp>
      <p:sp>
        <p:nvSpPr>
          <p:cNvPr id="4" name="Slide Number Placeholder 3"/>
          <p:cNvSpPr>
            <a:spLocks noGrp="1"/>
          </p:cNvSpPr>
          <p:nvPr>
            <p:ph type="sldNum" sz="quarter" idx="10"/>
          </p:nvPr>
        </p:nvSpPr>
        <p:spPr/>
        <p:txBody>
          <a:bodyPr/>
          <a:lstStyle/>
          <a:p>
            <a:fld id="{35EBF226-30AB-4EB7-B190-EF2F9E44B1F5}" type="slidenum">
              <a:rPr lang="en-US" smtClean="0"/>
              <a:t>38</a:t>
            </a:fld>
            <a:endParaRPr lang="en-US" dirty="0"/>
          </a:p>
        </p:txBody>
      </p:sp>
    </p:spTree>
    <p:extLst>
      <p:ext uri="{BB962C8B-B14F-4D97-AF65-F5344CB8AC3E}">
        <p14:creationId xmlns:p14="http://schemas.microsoft.com/office/powerpoint/2010/main" val="18952512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r>
              <a:rPr lang="en-US"/>
              <a:t>11/10/2017</a:t>
            </a:r>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r>
              <a:rPr lang="en-US"/>
              <a:t>PowerPoint Presentation by Dr Susan Brandt Graham</a:t>
            </a:r>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r>
              <a:rPr lang="en-US"/>
              <a:t>11/10/2017</a:t>
            </a:r>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PowerPoint Presentation by Dr Susan Brandt Graham</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r>
              <a:rPr lang="en-US"/>
              <a:t>11/10/2017</a:t>
            </a:r>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PowerPoint Presentation by Dr Susan Brandt Graham</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r>
              <a:rPr lang="en-US"/>
              <a:t>11/10/2017</a:t>
            </a:r>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PowerPoint Presentation by Dr Susan Brandt Graham</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r>
              <a:rPr lang="en-US"/>
              <a:t>11/10/2017</a:t>
            </a:r>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r>
              <a:rPr lang="en-US"/>
              <a:t>PowerPoint Presentation by Dr Susan Brandt Graham</a:t>
            </a:r>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r>
              <a:rPr lang="en-US"/>
              <a:t>11/10/2017</a:t>
            </a:r>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a:t>PowerPoint Presentation by Dr Susan Brandt Graham</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r>
              <a:rPr lang="en-US"/>
              <a:t>11/10/2017</a:t>
            </a:r>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r>
              <a:rPr lang="en-US"/>
              <a:t>PowerPoint Presentation by Dr Susan Brandt Graham</a:t>
            </a:r>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r>
              <a:rPr lang="en-US"/>
              <a:t>11/10/2017</a:t>
            </a:r>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r>
              <a:rPr lang="en-US"/>
              <a:t>PowerPoint Presentation by Dr Susan Brandt Graham</a:t>
            </a:r>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r>
              <a:rPr lang="en-US"/>
              <a:t>11/10/2017</a:t>
            </a:r>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r>
              <a:rPr lang="en-US"/>
              <a:t>PowerPoint Presentation by Dr Susan Brandt Graham</a:t>
            </a:r>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r>
              <a:rPr lang="en-US"/>
              <a:t>11/10/2017</a:t>
            </a:r>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r>
              <a:rPr lang="en-US"/>
              <a:t>PowerPoint Presentation by Dr Susan Brandt Graham</a:t>
            </a:r>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r>
              <a:rPr lang="en-US"/>
              <a:t>11/10/2017</a:t>
            </a:r>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r>
              <a:rPr lang="en-US"/>
              <a:t>PowerPoint Presentation by Dr Susan Brandt Graham</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r>
              <a:rPr lang="en-US"/>
              <a:t>11/10/2017</a:t>
            </a:r>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r>
              <a:rPr lang="en-US"/>
              <a:t>PowerPoint Presentation by Dr Susan Brandt Graham</a:t>
            </a:r>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med">
    <p:pull/>
  </p:transition>
  <p:hf hdr="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ightstalking.com/15-photographs-that-make-excellent-use-of-these-five-composition-techniques/" TargetMode="External"/><Relationship Id="rId2" Type="http://schemas.openxmlformats.org/officeDocument/2006/relationships/hyperlink" Target="https://www.lightstalking.com/bite-size-tips-3-composition-rules-many-photographers-dont-know/" TargetMode="External"/><Relationship Id="rId1" Type="http://schemas.openxmlformats.org/officeDocument/2006/relationships/slideLayout" Target="../slideLayouts/slideLayout2.xml"/><Relationship Id="rId4" Type="http://schemas.openxmlformats.org/officeDocument/2006/relationships/hyperlink" Target="https://petapixel.com/2015/03/16/9-photo-composition-tips-as-seen-in-photographs-by-steve-mccurry/"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lensbaby.com/gallery-3/?galpro=product-all&amp;?galgen=genre-48"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ros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rose.org/wp-content/uploads/2010/03/2017-Judges-Manual-for-Photography.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rose.org/members-only-2/power-point-programs-about-ros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30D8D-568E-4A56-B661-BD73C84CAA8A}"/>
              </a:ext>
            </a:extLst>
          </p:cNvPr>
          <p:cNvSpPr>
            <a:spLocks noGrp="1"/>
          </p:cNvSpPr>
          <p:nvPr>
            <p:ph type="ctrTitle"/>
          </p:nvPr>
        </p:nvSpPr>
        <p:spPr/>
        <p:txBody>
          <a:bodyPr/>
          <a:lstStyle/>
          <a:p>
            <a:r>
              <a:rPr lang="en-US" sz="4800" dirty="0"/>
              <a:t>Photographing Roses:</a:t>
            </a:r>
            <a:br>
              <a:rPr lang="en-US" sz="4800" dirty="0"/>
            </a:br>
            <a:r>
              <a:rPr lang="en-US" sz="4800" dirty="0"/>
              <a:t>understanding and using  the New 2017 </a:t>
            </a:r>
            <a:br>
              <a:rPr lang="en-US" sz="4800" dirty="0"/>
            </a:br>
            <a:r>
              <a:rPr lang="en-US" sz="4800" dirty="0"/>
              <a:t>Ars guidelines and rules</a:t>
            </a:r>
          </a:p>
        </p:txBody>
      </p:sp>
      <p:sp>
        <p:nvSpPr>
          <p:cNvPr id="3" name="Subtitle 2">
            <a:extLst>
              <a:ext uri="{FF2B5EF4-FFF2-40B4-BE49-F238E27FC236}">
                <a16:creationId xmlns:a16="http://schemas.microsoft.com/office/drawing/2014/main" id="{F5F70929-B636-4341-9001-8C8591848F71}"/>
              </a:ext>
            </a:extLst>
          </p:cNvPr>
          <p:cNvSpPr>
            <a:spLocks noGrp="1"/>
          </p:cNvSpPr>
          <p:nvPr>
            <p:ph type="subTitle" idx="1"/>
          </p:nvPr>
        </p:nvSpPr>
        <p:spPr/>
        <p:txBody>
          <a:bodyPr>
            <a:normAutofit fontScale="92500" lnSpcReduction="20000"/>
          </a:bodyPr>
          <a:lstStyle/>
          <a:p>
            <a:r>
              <a:rPr lang="en-US" dirty="0"/>
              <a:t> For Exhibitors and Judges. Not Intended To Be A Complete List; </a:t>
            </a:r>
          </a:p>
          <a:p>
            <a:r>
              <a:rPr lang="en-US" dirty="0"/>
              <a:t>Be Sure to Read the Guidelines before Entering or Judging a Show </a:t>
            </a:r>
          </a:p>
        </p:txBody>
      </p:sp>
    </p:spTree>
    <p:extLst>
      <p:ext uri="{BB962C8B-B14F-4D97-AF65-F5344CB8AC3E}">
        <p14:creationId xmlns:p14="http://schemas.microsoft.com/office/powerpoint/2010/main" val="334284229"/>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25894-797C-40A0-B1B9-397DDA518644}"/>
              </a:ext>
            </a:extLst>
          </p:cNvPr>
          <p:cNvSpPr>
            <a:spLocks noGrp="1"/>
          </p:cNvSpPr>
          <p:nvPr>
            <p:ph type="title"/>
          </p:nvPr>
        </p:nvSpPr>
        <p:spPr/>
        <p:txBody>
          <a:bodyPr/>
          <a:lstStyle/>
          <a:p>
            <a:pPr algn="ctr"/>
            <a:r>
              <a:rPr lang="en-US" dirty="0"/>
              <a:t>Conformance (Cont’d)</a:t>
            </a:r>
          </a:p>
        </p:txBody>
      </p:sp>
      <p:sp>
        <p:nvSpPr>
          <p:cNvPr id="3" name="Content Placeholder 2">
            <a:extLst>
              <a:ext uri="{FF2B5EF4-FFF2-40B4-BE49-F238E27FC236}">
                <a16:creationId xmlns:a16="http://schemas.microsoft.com/office/drawing/2014/main" id="{82259612-546E-4DDA-ABC6-9753F8FD49B4}"/>
              </a:ext>
            </a:extLst>
          </p:cNvPr>
          <p:cNvSpPr>
            <a:spLocks noGrp="1"/>
          </p:cNvSpPr>
          <p:nvPr>
            <p:ph idx="1"/>
          </p:nvPr>
        </p:nvSpPr>
        <p:spPr/>
        <p:txBody>
          <a:bodyPr>
            <a:normAutofit fontScale="92500" lnSpcReduction="20000"/>
          </a:bodyPr>
          <a:lstStyle/>
          <a:p>
            <a:r>
              <a:rPr lang="en-US" dirty="0"/>
              <a:t>Recently an exhibitor noted in a District Newsletter the feeling that some judges were saying all photos should be matted in a specific color. The ARS Rules and Guidelines leave the choice of color up to the exhibitor.</a:t>
            </a:r>
          </a:p>
          <a:p>
            <a:r>
              <a:rPr lang="en-US" dirty="0"/>
              <a:t>Although it would violate the spirit of the Guidelines, a show could require a specific color of mat </a:t>
            </a:r>
            <a:r>
              <a:rPr lang="en-US" u="sng" dirty="0"/>
              <a:t>ONLY IF THE REQUIREMENT FOR A SPECIFIC COLOR IS SPECIFIED IN THE SHOW SCHEDULE.</a:t>
            </a:r>
          </a:p>
          <a:p>
            <a:r>
              <a:rPr lang="en-US" dirty="0"/>
              <a:t>If a show schedule did specify a specific color for a mat, an image not matted in that color would be subject to penalization under Conformance. The maximum number of points for Conformance is five (5), so such an image would be penalized only 1-2 points.</a:t>
            </a:r>
          </a:p>
          <a:p>
            <a:r>
              <a:rPr lang="en-US" dirty="0"/>
              <a:t>I have exhibited photography in juried shows and galleries from New York to California, Buenos Aires (Argentina) to Berlin (Germany). Around the world, the preferred and usually required mat color is white or off-white. Grays and blacks are *allowed* in a few shows in the Albuquerque area, but are never the preferred color.</a:t>
            </a:r>
          </a:p>
          <a:p>
            <a:r>
              <a:rPr lang="en-US" dirty="0"/>
              <a:t>The ARS has deliberately kept mat color a choice of the exhibitor because our shows are 1-2 days, are in the context of a rose show and not a gallery show, and should be fun and flexible for the exhibitor.</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FCA554F7-3C4E-47FC-908F-AA62536106E7}"/>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CDD34B02-923D-4D82-816C-6D6963E8CAC9}"/>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52BC92CE-1E00-4E60-A8AE-FC0C0559B072}"/>
              </a:ext>
            </a:extLst>
          </p:cNvPr>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3491030466"/>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FA52D-CF14-4700-B3D9-154D0B3C6DFF}"/>
              </a:ext>
            </a:extLst>
          </p:cNvPr>
          <p:cNvSpPr>
            <a:spLocks noGrp="1"/>
          </p:cNvSpPr>
          <p:nvPr>
            <p:ph type="title"/>
          </p:nvPr>
        </p:nvSpPr>
        <p:spPr/>
        <p:txBody>
          <a:bodyPr>
            <a:noAutofit/>
          </a:bodyPr>
          <a:lstStyle/>
          <a:p>
            <a:pPr algn="ctr"/>
            <a:r>
              <a:rPr lang="en-US" sz="3200" dirty="0"/>
              <a:t>Having Said That, There Is a Reason Why White or Off-White Is the Standard for Mat Color </a:t>
            </a:r>
            <a:br>
              <a:rPr lang="en-US" sz="3200" dirty="0"/>
            </a:br>
            <a:r>
              <a:rPr lang="en-US" sz="3200" dirty="0"/>
              <a:t> around the World!</a:t>
            </a:r>
          </a:p>
        </p:txBody>
      </p:sp>
      <p:sp>
        <p:nvSpPr>
          <p:cNvPr id="3" name="Text Placeholder 2">
            <a:extLst>
              <a:ext uri="{FF2B5EF4-FFF2-40B4-BE49-F238E27FC236}">
                <a16:creationId xmlns:a16="http://schemas.microsoft.com/office/drawing/2014/main" id="{BF6C3962-BD2F-496F-B7FA-334322541E84}"/>
              </a:ext>
            </a:extLst>
          </p:cNvPr>
          <p:cNvSpPr>
            <a:spLocks noGrp="1"/>
          </p:cNvSpPr>
          <p:nvPr>
            <p:ph type="body" idx="1"/>
          </p:nvPr>
        </p:nvSpPr>
        <p:spPr/>
        <p:txBody>
          <a:bodyPr/>
          <a:lstStyle/>
          <a:p>
            <a:r>
              <a:rPr lang="en-US" dirty="0"/>
              <a:t>‘Gemini’ with White</a:t>
            </a:r>
          </a:p>
        </p:txBody>
      </p:sp>
      <p:pic>
        <p:nvPicPr>
          <p:cNvPr id="11" name="Content Placeholder 10">
            <a:extLst>
              <a:ext uri="{FF2B5EF4-FFF2-40B4-BE49-F238E27FC236}">
                <a16:creationId xmlns:a16="http://schemas.microsoft.com/office/drawing/2014/main" id="{13F3DB3F-FE0A-463D-AB59-7D303E2D561A}"/>
              </a:ext>
            </a:extLst>
          </p:cNvPr>
          <p:cNvPicPr>
            <a:picLocks noGrp="1" noChangeAspect="1"/>
          </p:cNvPicPr>
          <p:nvPr>
            <p:ph sz="half" idx="2"/>
          </p:nvPr>
        </p:nvPicPr>
        <p:blipFill>
          <a:blip r:embed="rId2"/>
          <a:stretch>
            <a:fillRect/>
          </a:stretch>
        </p:blipFill>
        <p:spPr>
          <a:xfrm>
            <a:off x="1408785" y="2755900"/>
            <a:ext cx="4076942" cy="3200400"/>
          </a:xfrm>
          <a:prstGeom prst="rect">
            <a:avLst/>
          </a:prstGeom>
          <a:ln>
            <a:noFill/>
          </a:ln>
          <a:effectLst>
            <a:outerShdw blurRad="292100" dist="139700" dir="2700000" algn="tl" rotWithShape="0">
              <a:srgbClr val="333333">
                <a:alpha val="65000"/>
              </a:srgbClr>
            </a:outerShdw>
          </a:effectLst>
        </p:spPr>
      </p:pic>
      <p:sp>
        <p:nvSpPr>
          <p:cNvPr id="5" name="Text Placeholder 4">
            <a:extLst>
              <a:ext uri="{FF2B5EF4-FFF2-40B4-BE49-F238E27FC236}">
                <a16:creationId xmlns:a16="http://schemas.microsoft.com/office/drawing/2014/main" id="{2D4F5F90-5FBD-43A6-A33A-5172323D23FE}"/>
              </a:ext>
            </a:extLst>
          </p:cNvPr>
          <p:cNvSpPr>
            <a:spLocks noGrp="1"/>
          </p:cNvSpPr>
          <p:nvPr>
            <p:ph type="body" sz="quarter" idx="3"/>
          </p:nvPr>
        </p:nvSpPr>
        <p:spPr/>
        <p:txBody>
          <a:bodyPr/>
          <a:lstStyle/>
          <a:p>
            <a:r>
              <a:rPr lang="en-US" dirty="0"/>
              <a:t>‘Gemini’ with Black</a:t>
            </a:r>
          </a:p>
        </p:txBody>
      </p:sp>
      <p:pic>
        <p:nvPicPr>
          <p:cNvPr id="13" name="Content Placeholder 12">
            <a:extLst>
              <a:ext uri="{FF2B5EF4-FFF2-40B4-BE49-F238E27FC236}">
                <a16:creationId xmlns:a16="http://schemas.microsoft.com/office/drawing/2014/main" id="{01CD50AF-8C7A-49FC-B0AA-CB0A75617265}"/>
              </a:ext>
            </a:extLst>
          </p:cNvPr>
          <p:cNvPicPr>
            <a:picLocks noGrp="1" noChangeAspect="1"/>
          </p:cNvPicPr>
          <p:nvPr>
            <p:ph sz="quarter" idx="4"/>
          </p:nvPr>
        </p:nvPicPr>
        <p:blipFill>
          <a:blip r:embed="rId3"/>
          <a:stretch>
            <a:fillRect/>
          </a:stretch>
        </p:blipFill>
        <p:spPr>
          <a:xfrm>
            <a:off x="6712623" y="2755900"/>
            <a:ext cx="4076942" cy="3200400"/>
          </a:xfrm>
          <a:prstGeom prst="rect">
            <a:avLst/>
          </a:prstGeom>
          <a:ln>
            <a:noFill/>
          </a:ln>
          <a:effectLst>
            <a:outerShdw blurRad="292100" dist="139700" dir="2700000" algn="tl" rotWithShape="0">
              <a:srgbClr val="333333">
                <a:alpha val="65000"/>
              </a:srgbClr>
            </a:outerShdw>
          </a:effectLst>
        </p:spPr>
      </p:pic>
      <p:sp>
        <p:nvSpPr>
          <p:cNvPr id="7" name="Date Placeholder 6">
            <a:extLst>
              <a:ext uri="{FF2B5EF4-FFF2-40B4-BE49-F238E27FC236}">
                <a16:creationId xmlns:a16="http://schemas.microsoft.com/office/drawing/2014/main" id="{185E589F-A1C7-448F-9C09-047BF3B6321B}"/>
              </a:ext>
            </a:extLst>
          </p:cNvPr>
          <p:cNvSpPr>
            <a:spLocks noGrp="1"/>
          </p:cNvSpPr>
          <p:nvPr>
            <p:ph type="dt" sz="half" idx="10"/>
          </p:nvPr>
        </p:nvSpPr>
        <p:spPr/>
        <p:txBody>
          <a:bodyPr/>
          <a:lstStyle/>
          <a:p>
            <a:r>
              <a:rPr lang="en-US"/>
              <a:t>11/10/2017</a:t>
            </a:r>
            <a:endParaRPr lang="en-US" dirty="0"/>
          </a:p>
        </p:txBody>
      </p:sp>
      <p:sp>
        <p:nvSpPr>
          <p:cNvPr id="8" name="Footer Placeholder 7">
            <a:extLst>
              <a:ext uri="{FF2B5EF4-FFF2-40B4-BE49-F238E27FC236}">
                <a16:creationId xmlns:a16="http://schemas.microsoft.com/office/drawing/2014/main" id="{5C7D7706-1B08-46E8-B7CE-FEECDA979B80}"/>
              </a:ext>
            </a:extLst>
          </p:cNvPr>
          <p:cNvSpPr>
            <a:spLocks noGrp="1"/>
          </p:cNvSpPr>
          <p:nvPr>
            <p:ph type="ftr" sz="quarter" idx="11"/>
          </p:nvPr>
        </p:nvSpPr>
        <p:spPr/>
        <p:txBody>
          <a:bodyPr/>
          <a:lstStyle/>
          <a:p>
            <a:r>
              <a:rPr lang="en-US" dirty="0"/>
              <a:t>PowerPoint Presentation by Dr Susan Brandt Graham</a:t>
            </a:r>
          </a:p>
        </p:txBody>
      </p:sp>
      <p:sp>
        <p:nvSpPr>
          <p:cNvPr id="9" name="Slide Number Placeholder 8">
            <a:extLst>
              <a:ext uri="{FF2B5EF4-FFF2-40B4-BE49-F238E27FC236}">
                <a16:creationId xmlns:a16="http://schemas.microsoft.com/office/drawing/2014/main" id="{AE64CF79-8FA6-4965-A10A-969A681264D7}"/>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761841955"/>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45F8-32C5-41F2-A2E8-E205DABF2928}"/>
              </a:ext>
            </a:extLst>
          </p:cNvPr>
          <p:cNvSpPr>
            <a:spLocks noGrp="1"/>
          </p:cNvSpPr>
          <p:nvPr>
            <p:ph type="title"/>
          </p:nvPr>
        </p:nvSpPr>
        <p:spPr/>
        <p:txBody>
          <a:bodyPr>
            <a:normAutofit fontScale="90000"/>
          </a:bodyPr>
          <a:lstStyle/>
          <a:p>
            <a:pPr algn="ctr"/>
            <a:r>
              <a:rPr lang="en-US" dirty="0"/>
              <a:t>Composition Requires Some Discussion</a:t>
            </a:r>
          </a:p>
        </p:txBody>
      </p:sp>
      <p:sp>
        <p:nvSpPr>
          <p:cNvPr id="3" name="Content Placeholder 2">
            <a:extLst>
              <a:ext uri="{FF2B5EF4-FFF2-40B4-BE49-F238E27FC236}">
                <a16:creationId xmlns:a16="http://schemas.microsoft.com/office/drawing/2014/main" id="{D10C3EBB-796E-4EAC-B00C-9788309678E3}"/>
              </a:ext>
            </a:extLst>
          </p:cNvPr>
          <p:cNvSpPr>
            <a:spLocks noGrp="1"/>
          </p:cNvSpPr>
          <p:nvPr>
            <p:ph idx="1"/>
          </p:nvPr>
        </p:nvSpPr>
        <p:spPr/>
        <p:txBody>
          <a:bodyPr>
            <a:normAutofit fontScale="85000" lnSpcReduction="10000"/>
          </a:bodyPr>
          <a:lstStyle/>
          <a:p>
            <a:r>
              <a:rPr lang="en-US" b="1" i="1" dirty="0"/>
              <a:t>COMPOSITION</a:t>
            </a:r>
            <a:r>
              <a:rPr lang="en-US" dirty="0"/>
              <a:t> – 15 Points - refers to the arrangement of objects in an image to show rhythm or movement, and guides the eye through a photograph. </a:t>
            </a:r>
          </a:p>
          <a:p>
            <a:r>
              <a:rPr lang="en-US" dirty="0"/>
              <a:t>Many different compositional principles exist, and these are just a few: Rule of Thirds; Diagonal; Triangle; Golden Ratio; Golden Spiral; Leading Lines; plus many more. </a:t>
            </a:r>
            <a:r>
              <a:rPr lang="en-US" b="1" dirty="0"/>
              <a:t>What is important is that the eye moves through the photograph. Composition is what guides movement</a:t>
            </a:r>
            <a:r>
              <a:rPr lang="en-US" dirty="0"/>
              <a:t>.</a:t>
            </a:r>
          </a:p>
          <a:p>
            <a:r>
              <a:rPr lang="en-US" dirty="0"/>
              <a:t>Beginning photography judges seem to want to emphasize Rule of Thirds across the board. This is a beginner’s mistake. </a:t>
            </a:r>
          </a:p>
          <a:p>
            <a:r>
              <a:rPr lang="en-US" dirty="0"/>
              <a:t>Judges should note how the eye moves through the photograph, not whether one specific  compositional principle was used.</a:t>
            </a:r>
          </a:p>
          <a:p>
            <a:r>
              <a:rPr lang="en-US" dirty="0"/>
              <a:t>As an example, rose sprays have a complex compositional rhythm of their own (and it varies between varieties). I nearly always center sprays, so that no artificially imposed photographic composition detracts from the natural rhythm and composition of the spray itself.</a:t>
            </a:r>
          </a:p>
          <a:p>
            <a:r>
              <a:rPr lang="en-US" dirty="0"/>
              <a:t>Composition of a photograph should be judged by how well the arrangement of objects in photograph guides the eye through the photograph and not by whether one specific compositional principle was applied to produce the photograph.</a:t>
            </a:r>
          </a:p>
          <a:p>
            <a:endParaRPr lang="en-US" dirty="0"/>
          </a:p>
          <a:p>
            <a:endParaRPr lang="en-US" dirty="0"/>
          </a:p>
        </p:txBody>
      </p:sp>
      <p:sp>
        <p:nvSpPr>
          <p:cNvPr id="4" name="Date Placeholder 3">
            <a:extLst>
              <a:ext uri="{FF2B5EF4-FFF2-40B4-BE49-F238E27FC236}">
                <a16:creationId xmlns:a16="http://schemas.microsoft.com/office/drawing/2014/main" id="{BF72A616-1577-40ED-B9CA-A7D676E8FB42}"/>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57B148FD-9BB8-4807-AA00-82F4B36FC95A}"/>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B7C9452F-AD43-4EBD-A2FD-A68864DC702D}"/>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3279282234"/>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A531F-52A6-4777-A30E-671AAF9E98CB}"/>
              </a:ext>
            </a:extLst>
          </p:cNvPr>
          <p:cNvSpPr>
            <a:spLocks noGrp="1"/>
          </p:cNvSpPr>
          <p:nvPr>
            <p:ph type="title"/>
          </p:nvPr>
        </p:nvSpPr>
        <p:spPr/>
        <p:txBody>
          <a:bodyPr>
            <a:normAutofit fontScale="90000"/>
          </a:bodyPr>
          <a:lstStyle/>
          <a:p>
            <a:pPr algn="ctr"/>
            <a:r>
              <a:rPr lang="en-US" dirty="0"/>
              <a:t>Some Quick Reference Materials for Composition</a:t>
            </a:r>
          </a:p>
        </p:txBody>
      </p:sp>
      <p:sp>
        <p:nvSpPr>
          <p:cNvPr id="3" name="Content Placeholder 2">
            <a:extLst>
              <a:ext uri="{FF2B5EF4-FFF2-40B4-BE49-F238E27FC236}">
                <a16:creationId xmlns:a16="http://schemas.microsoft.com/office/drawing/2014/main" id="{3A37E886-6055-489C-AFB0-F81455E0CF31}"/>
              </a:ext>
            </a:extLst>
          </p:cNvPr>
          <p:cNvSpPr>
            <a:spLocks noGrp="1"/>
          </p:cNvSpPr>
          <p:nvPr>
            <p:ph idx="1"/>
          </p:nvPr>
        </p:nvSpPr>
        <p:spPr/>
        <p:txBody>
          <a:bodyPr/>
          <a:lstStyle/>
          <a:p>
            <a:r>
              <a:rPr lang="en-US" b="1" dirty="0">
                <a:hlinkClick r:id="rId2"/>
              </a:rPr>
              <a:t>Bite Size Tips: 3 Composition Rules Many Photographers Don’t Know</a:t>
            </a:r>
            <a:endParaRPr lang="en-US" b="1" dirty="0"/>
          </a:p>
          <a:p>
            <a:endParaRPr lang="en-US" b="1" dirty="0"/>
          </a:p>
          <a:p>
            <a:r>
              <a:rPr lang="en-US" b="1" dirty="0">
                <a:hlinkClick r:id="rId3"/>
              </a:rPr>
              <a:t>15 Photographs That Make Excellent Use of These Five Composition Techniques</a:t>
            </a:r>
            <a:endParaRPr lang="en-US" b="1" dirty="0"/>
          </a:p>
          <a:p>
            <a:endParaRPr lang="en-US" b="1" dirty="0"/>
          </a:p>
          <a:p>
            <a:r>
              <a:rPr lang="en-US" b="1" dirty="0">
                <a:hlinkClick r:id="rId4"/>
              </a:rPr>
              <a:t>9 Photo Composition Tips, As Seen in Photographs by Steve McCurry</a:t>
            </a:r>
            <a:br>
              <a:rPr lang="en-US" b="1" dirty="0"/>
            </a:br>
            <a:br>
              <a:rPr lang="en-US" b="1" dirty="0"/>
            </a:br>
            <a:r>
              <a:rPr lang="en-US" dirty="0"/>
              <a:t>“Remember, the composition is important, but also rules are meant to be broken,” Steve McCurry says. “So the main point is to enjoy yourself while you’re photographing and photograph in your own way and your own style.”</a:t>
            </a:r>
            <a:br>
              <a:rPr lang="en-US" dirty="0"/>
            </a:br>
            <a:br>
              <a:rPr lang="en-US" dirty="0"/>
            </a:br>
            <a:r>
              <a:rPr lang="en-US" dirty="0"/>
              <a:t>Good advice to follow if rose photography is going to be enjoyable and fun, as it should be!</a:t>
            </a:r>
            <a:endParaRPr lang="en-US" b="1" dirty="0"/>
          </a:p>
          <a:p>
            <a:endParaRPr lang="en-US" b="1" dirty="0"/>
          </a:p>
          <a:p>
            <a:endParaRPr lang="en-US" b="1" dirty="0"/>
          </a:p>
          <a:p>
            <a:endParaRPr lang="en-US" dirty="0"/>
          </a:p>
        </p:txBody>
      </p:sp>
      <p:sp>
        <p:nvSpPr>
          <p:cNvPr id="4" name="Date Placeholder 3">
            <a:extLst>
              <a:ext uri="{FF2B5EF4-FFF2-40B4-BE49-F238E27FC236}">
                <a16:creationId xmlns:a16="http://schemas.microsoft.com/office/drawing/2014/main" id="{5E745E2D-EFDB-44E4-A11E-94C23D9F38A6}"/>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9F361980-AEB4-4518-B9E3-19D83A35AE10}"/>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49C46D3A-F941-4836-B239-C98EB29990DD}"/>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2209970859"/>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0AE4C-505D-451C-9D1D-E078E1778205}"/>
              </a:ext>
            </a:extLst>
          </p:cNvPr>
          <p:cNvSpPr>
            <a:spLocks noGrp="1"/>
          </p:cNvSpPr>
          <p:nvPr>
            <p:ph type="title"/>
          </p:nvPr>
        </p:nvSpPr>
        <p:spPr/>
        <p:txBody>
          <a:bodyPr/>
          <a:lstStyle/>
          <a:p>
            <a:pPr algn="ctr"/>
            <a:r>
              <a:rPr lang="en-US" dirty="0"/>
              <a:t>Technique</a:t>
            </a:r>
          </a:p>
        </p:txBody>
      </p:sp>
      <p:sp>
        <p:nvSpPr>
          <p:cNvPr id="3" name="Content Placeholder 2">
            <a:extLst>
              <a:ext uri="{FF2B5EF4-FFF2-40B4-BE49-F238E27FC236}">
                <a16:creationId xmlns:a16="http://schemas.microsoft.com/office/drawing/2014/main" id="{929D1FC5-7BC7-4AC2-BBB4-0F4F1E7C09C8}"/>
              </a:ext>
            </a:extLst>
          </p:cNvPr>
          <p:cNvSpPr>
            <a:spLocks noGrp="1"/>
          </p:cNvSpPr>
          <p:nvPr>
            <p:ph idx="1"/>
          </p:nvPr>
        </p:nvSpPr>
        <p:spPr/>
        <p:txBody>
          <a:bodyPr>
            <a:normAutofit fontScale="92500" lnSpcReduction="10000"/>
          </a:bodyPr>
          <a:lstStyle/>
          <a:p>
            <a:r>
              <a:rPr lang="en-US" dirty="0"/>
              <a:t>Photography, literal from the Greek, “Light Writing.” </a:t>
            </a:r>
          </a:p>
          <a:p>
            <a:r>
              <a:rPr lang="en-US" dirty="0"/>
              <a:t>LIGHT is the basis of all photography, be it film, digital, wet plate, and on and on.</a:t>
            </a:r>
          </a:p>
          <a:p>
            <a:r>
              <a:rPr lang="en-US" dirty="0"/>
              <a:t>Good lighting can make up for a lot of faults, and poor lighting can essentially destroy an image well done in other aspects.</a:t>
            </a:r>
          </a:p>
          <a:p>
            <a:r>
              <a:rPr lang="en-US" dirty="0"/>
              <a:t>Lighting is judged by the degree to which it enhances a subject. It is penalized by the degree to which it detracts from a subject.</a:t>
            </a:r>
          </a:p>
          <a:p>
            <a:r>
              <a:rPr lang="en-US" dirty="0"/>
              <a:t>Different subjects require different lighting. Landscapes require shadows to add depth to the image. In floral photography, shadows that enhance and emphasize petals, overall form, etc. will result in more points. Shadows that cut across and detract from blooms will lose points under technique.</a:t>
            </a:r>
          </a:p>
          <a:p>
            <a:r>
              <a:rPr lang="en-US" dirty="0"/>
              <a:t>Practice photographing the same object using different lighting conditions and see which you find most appealing. Reading about and watching videos about lighting is a good start. Actually trying different lighting techniques on the same object will make you a master.</a:t>
            </a:r>
          </a:p>
          <a:p>
            <a:endParaRPr lang="en-US" dirty="0"/>
          </a:p>
        </p:txBody>
      </p:sp>
      <p:sp>
        <p:nvSpPr>
          <p:cNvPr id="4" name="Date Placeholder 3">
            <a:extLst>
              <a:ext uri="{FF2B5EF4-FFF2-40B4-BE49-F238E27FC236}">
                <a16:creationId xmlns:a16="http://schemas.microsoft.com/office/drawing/2014/main" id="{23A00446-BDE4-46DA-84C4-AF964F3F5884}"/>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E9A961B7-7275-4A63-BF4B-1F13DD4DBD5B}"/>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D9A2BD42-3F92-4F40-8D95-2FFC25CA7902}"/>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2220755761"/>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9413" y="685800"/>
            <a:ext cx="10058400" cy="1371600"/>
          </a:xfrm>
        </p:spPr>
        <p:txBody>
          <a:bodyPr>
            <a:normAutofit/>
          </a:bodyPr>
          <a:lstStyle/>
          <a:p>
            <a:pPr algn="ctr"/>
            <a:r>
              <a:rPr lang="en-US" sz="3200" dirty="0"/>
              <a:t>Hybrid Teas with Good Form and Poor Light – </a:t>
            </a:r>
            <a:br>
              <a:rPr lang="en-US" sz="3200" dirty="0"/>
            </a:br>
            <a:r>
              <a:rPr lang="en-US" sz="3200" dirty="0"/>
              <a:t>This is Poor Lighting and NOT ‘Dramatic’ Lighting!</a:t>
            </a:r>
          </a:p>
        </p:txBody>
      </p:sp>
      <p:sp>
        <p:nvSpPr>
          <p:cNvPr id="3" name="Text Placeholder 2"/>
          <p:cNvSpPr>
            <a:spLocks noGrp="1"/>
          </p:cNvSpPr>
          <p:nvPr>
            <p:ph type="body" idx="1"/>
          </p:nvPr>
        </p:nvSpPr>
        <p:spPr/>
        <p:txBody>
          <a:bodyPr>
            <a:normAutofit fontScale="85000" lnSpcReduction="20000"/>
          </a:bodyPr>
          <a:lstStyle/>
          <a:p>
            <a:r>
              <a:rPr lang="en-US" dirty="0"/>
              <a:t>Just Joey</a:t>
            </a:r>
            <a:br>
              <a:rPr lang="en-US" dirty="0"/>
            </a:br>
            <a:r>
              <a:rPr lang="en-US" dirty="0"/>
              <a:t>(the cut off petal would also receive a deduction)</a:t>
            </a:r>
          </a:p>
        </p:txBody>
      </p:sp>
      <p:sp>
        <p:nvSpPr>
          <p:cNvPr id="4" name="Text Placeholder 3"/>
          <p:cNvSpPr>
            <a:spLocks noGrp="1"/>
          </p:cNvSpPr>
          <p:nvPr>
            <p:ph type="body" sz="half" idx="3"/>
          </p:nvPr>
        </p:nvSpPr>
        <p:spPr/>
        <p:txBody>
          <a:bodyPr/>
          <a:lstStyle/>
          <a:p>
            <a:r>
              <a:rPr lang="en-US" dirty="0"/>
              <a:t>St. Patrick</a:t>
            </a:r>
          </a:p>
        </p:txBody>
      </p:sp>
      <p:pic>
        <p:nvPicPr>
          <p:cNvPr id="7" name="Content Placeholder 6" descr="swjustjoey.jpg"/>
          <p:cNvPicPr>
            <a:picLocks noGrp="1" noChangeAspect="1"/>
          </p:cNvPicPr>
          <p:nvPr>
            <p:ph sz="quarter" idx="2"/>
          </p:nvPr>
        </p:nvPicPr>
        <p:blipFill>
          <a:blip r:embed="rId3" cstate="print"/>
          <a:stretch>
            <a:fillRect/>
          </a:stretch>
        </p:blipFill>
        <p:spPr>
          <a:xfrm>
            <a:off x="2043130" y="2819400"/>
            <a:ext cx="3444658" cy="3352800"/>
          </a:xfrm>
          <a:prstGeom prst="rect">
            <a:avLst/>
          </a:prstGeom>
          <a:ln>
            <a:noFill/>
          </a:ln>
          <a:effectLst>
            <a:outerShdw blurRad="292100" dist="139700" dir="2700000" algn="tl" rotWithShape="0">
              <a:srgbClr val="333333">
                <a:alpha val="65000"/>
              </a:srgbClr>
            </a:outerShdw>
          </a:effectLst>
        </p:spPr>
      </p:pic>
      <p:pic>
        <p:nvPicPr>
          <p:cNvPr id="8" name="Content Placeholder 7" descr="swstpatrick.jpg"/>
          <p:cNvPicPr>
            <a:picLocks noGrp="1" noChangeAspect="1"/>
          </p:cNvPicPr>
          <p:nvPr>
            <p:ph sz="quarter" idx="4"/>
          </p:nvPr>
        </p:nvPicPr>
        <p:blipFill>
          <a:blip r:embed="rId4" cstate="print"/>
          <a:stretch>
            <a:fillRect/>
          </a:stretch>
        </p:blipFill>
        <p:spPr>
          <a:xfrm>
            <a:off x="6982437" y="2739163"/>
            <a:ext cx="3166433" cy="3461967"/>
          </a:xfrm>
          <a:prstGeom prst="rect">
            <a:avLst/>
          </a:prstGeom>
          <a:ln>
            <a:noFill/>
          </a:ln>
          <a:effectLst>
            <a:outerShdw blurRad="292100" dist="139700" dir="2700000" algn="tl" rotWithShape="0">
              <a:srgbClr val="333333">
                <a:alpha val="65000"/>
              </a:srgbClr>
            </a:outerShdw>
          </a:effectLst>
        </p:spPr>
      </p:pic>
      <p:sp>
        <p:nvSpPr>
          <p:cNvPr id="5" name="Date Placeholder 4">
            <a:extLst>
              <a:ext uri="{FF2B5EF4-FFF2-40B4-BE49-F238E27FC236}">
                <a16:creationId xmlns:a16="http://schemas.microsoft.com/office/drawing/2014/main" id="{B0687577-73AA-4ABA-B482-0A5FC47CF9A5}"/>
              </a:ext>
            </a:extLst>
          </p:cNvPr>
          <p:cNvSpPr>
            <a:spLocks noGrp="1"/>
          </p:cNvSpPr>
          <p:nvPr>
            <p:ph type="dt" sz="half" idx="10"/>
          </p:nvPr>
        </p:nvSpPr>
        <p:spPr/>
        <p:txBody>
          <a:bodyPr/>
          <a:lstStyle/>
          <a:p>
            <a:r>
              <a:rPr lang="en-US"/>
              <a:t>11/10/2017</a:t>
            </a:r>
            <a:endParaRPr lang="en-US" dirty="0"/>
          </a:p>
        </p:txBody>
      </p:sp>
      <p:sp>
        <p:nvSpPr>
          <p:cNvPr id="6" name="Footer Placeholder 5">
            <a:extLst>
              <a:ext uri="{FF2B5EF4-FFF2-40B4-BE49-F238E27FC236}">
                <a16:creationId xmlns:a16="http://schemas.microsoft.com/office/drawing/2014/main" id="{0B617D86-EA96-47A7-9C53-AE6B7A78E098}"/>
              </a:ext>
            </a:extLst>
          </p:cNvPr>
          <p:cNvSpPr>
            <a:spLocks noGrp="1"/>
          </p:cNvSpPr>
          <p:nvPr>
            <p:ph type="ftr" sz="quarter" idx="11"/>
          </p:nvPr>
        </p:nvSpPr>
        <p:spPr/>
        <p:txBody>
          <a:bodyPr/>
          <a:lstStyle/>
          <a:p>
            <a:r>
              <a:rPr lang="en-US"/>
              <a:t>PowerPoint Presentation by Dr Susan Brandt Graham</a:t>
            </a:r>
            <a:endParaRPr lang="en-US" dirty="0"/>
          </a:p>
        </p:txBody>
      </p:sp>
      <p:sp>
        <p:nvSpPr>
          <p:cNvPr id="9" name="Slide Number Placeholder 8">
            <a:extLst>
              <a:ext uri="{FF2B5EF4-FFF2-40B4-BE49-F238E27FC236}">
                <a16:creationId xmlns:a16="http://schemas.microsoft.com/office/drawing/2014/main" id="{F91CD1CD-8628-4BB8-8902-388573B241FD}"/>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4199928883"/>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61C15-A0D0-49FF-B2DB-C46D3FB0A49D}"/>
              </a:ext>
            </a:extLst>
          </p:cNvPr>
          <p:cNvSpPr>
            <a:spLocks noGrp="1"/>
          </p:cNvSpPr>
          <p:nvPr>
            <p:ph type="title"/>
          </p:nvPr>
        </p:nvSpPr>
        <p:spPr/>
        <p:txBody>
          <a:bodyPr/>
          <a:lstStyle/>
          <a:p>
            <a:pPr algn="ctr"/>
            <a:r>
              <a:rPr lang="en-US" dirty="0"/>
              <a:t>Miniature Rose ‘Incognito’</a:t>
            </a:r>
          </a:p>
        </p:txBody>
      </p:sp>
      <p:pic>
        <p:nvPicPr>
          <p:cNvPr id="8" name="Content Placeholder 7">
            <a:extLst>
              <a:ext uri="{FF2B5EF4-FFF2-40B4-BE49-F238E27FC236}">
                <a16:creationId xmlns:a16="http://schemas.microsoft.com/office/drawing/2014/main" id="{E8ECD270-9664-49D8-97CD-06232FE37E1D}"/>
              </a:ext>
            </a:extLst>
          </p:cNvPr>
          <p:cNvPicPr>
            <a:picLocks noGrp="1" noChangeAspect="1"/>
          </p:cNvPicPr>
          <p:nvPr>
            <p:ph sz="half" idx="1"/>
          </p:nvPr>
        </p:nvPicPr>
        <p:blipFill>
          <a:blip r:embed="rId2" cstate="screen">
            <a:extLst>
              <a:ext uri="{28A0092B-C50C-407E-A947-70E740481C1C}">
                <a14:useLocalDpi xmlns:a14="http://schemas.microsoft.com/office/drawing/2010/main"/>
              </a:ext>
            </a:extLst>
          </a:blip>
          <a:stretch>
            <a:fillRect/>
          </a:stretch>
        </p:blipFill>
        <p:spPr>
          <a:xfrm>
            <a:off x="1100778" y="2103438"/>
            <a:ext cx="4686607" cy="3748087"/>
          </a:xfrm>
          <a:prstGeom prst="rect">
            <a:avLst/>
          </a:prstGeom>
          <a:ln>
            <a:noFill/>
          </a:ln>
          <a:effectLst>
            <a:outerShdw blurRad="292100" dist="139700" dir="2700000" algn="tl" rotWithShape="0">
              <a:srgbClr val="333333">
                <a:alpha val="65000"/>
              </a:srgbClr>
            </a:outerShdw>
          </a:effectLst>
        </p:spPr>
      </p:pic>
      <p:sp>
        <p:nvSpPr>
          <p:cNvPr id="9" name="Content Placeholder 8">
            <a:extLst>
              <a:ext uri="{FF2B5EF4-FFF2-40B4-BE49-F238E27FC236}">
                <a16:creationId xmlns:a16="http://schemas.microsoft.com/office/drawing/2014/main" id="{3D3BBE61-333B-4543-8E6E-9D081F292417}"/>
              </a:ext>
            </a:extLst>
          </p:cNvPr>
          <p:cNvSpPr>
            <a:spLocks noGrp="1"/>
          </p:cNvSpPr>
          <p:nvPr>
            <p:ph sz="half" idx="2"/>
          </p:nvPr>
        </p:nvSpPr>
        <p:spPr/>
        <p:txBody>
          <a:bodyPr>
            <a:normAutofit lnSpcReduction="10000"/>
          </a:bodyPr>
          <a:lstStyle/>
          <a:p>
            <a:r>
              <a:rPr lang="en-US" dirty="0"/>
              <a:t>The form is not as good as that of the hybrid teas in the prior slide.</a:t>
            </a:r>
          </a:p>
          <a:p>
            <a:r>
              <a:rPr lang="en-US" dirty="0"/>
              <a:t>It has droplets from an overnight rain, which I personally like. The Guidelines read as if water droplets should be avoided at all costs. I will continue to show images with droplets if I find them pleasing. It’s a personal call.</a:t>
            </a:r>
          </a:p>
          <a:p>
            <a:r>
              <a:rPr lang="en-US" dirty="0"/>
              <a:t>The main thing to note in comparing this slide to the prior one is that the LIGHT enhances the bloom. This is a straight-from-the-camera jpg, cropped.</a:t>
            </a:r>
          </a:p>
        </p:txBody>
      </p:sp>
      <p:sp>
        <p:nvSpPr>
          <p:cNvPr id="4" name="Date Placeholder 3">
            <a:extLst>
              <a:ext uri="{FF2B5EF4-FFF2-40B4-BE49-F238E27FC236}">
                <a16:creationId xmlns:a16="http://schemas.microsoft.com/office/drawing/2014/main" id="{A3BD7146-E7FE-42EF-B70F-8065AC3C164F}"/>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86A19397-66CF-4EE7-B33A-08A8A1F1E0C3}"/>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11C311BE-3E81-4A05-921C-652192074BAB}"/>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2077353572"/>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E93A9-21A7-4F70-810D-CB53AC821024}"/>
              </a:ext>
            </a:extLst>
          </p:cNvPr>
          <p:cNvSpPr>
            <a:spLocks noGrp="1"/>
          </p:cNvSpPr>
          <p:nvPr>
            <p:ph type="title"/>
          </p:nvPr>
        </p:nvSpPr>
        <p:spPr/>
        <p:txBody>
          <a:bodyPr/>
          <a:lstStyle/>
          <a:p>
            <a:pPr algn="ctr"/>
            <a:r>
              <a:rPr lang="en-US" dirty="0"/>
              <a:t>Technique (Cont’d)</a:t>
            </a:r>
          </a:p>
        </p:txBody>
      </p:sp>
      <p:sp>
        <p:nvSpPr>
          <p:cNvPr id="3" name="Content Placeholder 2">
            <a:extLst>
              <a:ext uri="{FF2B5EF4-FFF2-40B4-BE49-F238E27FC236}">
                <a16:creationId xmlns:a16="http://schemas.microsoft.com/office/drawing/2014/main" id="{04FD784D-8979-4739-AD76-FF04EDE209F8}"/>
              </a:ext>
            </a:extLst>
          </p:cNvPr>
          <p:cNvSpPr>
            <a:spLocks noGrp="1"/>
          </p:cNvSpPr>
          <p:nvPr>
            <p:ph idx="1"/>
          </p:nvPr>
        </p:nvSpPr>
        <p:spPr/>
        <p:txBody>
          <a:bodyPr/>
          <a:lstStyle/>
          <a:p>
            <a:r>
              <a:rPr lang="en-US" dirty="0"/>
              <a:t>Focus receives a lot of attention in the Guidelines.</a:t>
            </a:r>
          </a:p>
          <a:p>
            <a:r>
              <a:rPr lang="en-US" dirty="0"/>
              <a:t>It is important that the point of interest in the image be in sharp focus.</a:t>
            </a:r>
          </a:p>
          <a:p>
            <a:r>
              <a:rPr lang="en-US" dirty="0"/>
              <a:t>Floral Judges need to be aware this does not mean the entire image must be in sharp focus. Many fine art floral photographers use </a:t>
            </a:r>
            <a:r>
              <a:rPr lang="en-US" dirty="0" err="1">
                <a:hlinkClick r:id="rId2"/>
              </a:rPr>
              <a:t>Lensbaby</a:t>
            </a:r>
            <a:r>
              <a:rPr lang="en-US" dirty="0">
                <a:hlinkClick r:id="rId2"/>
              </a:rPr>
              <a:t> </a:t>
            </a:r>
            <a:r>
              <a:rPr lang="en-US" dirty="0"/>
              <a:t>lenses to easily produce blur everywhere but at a specific point. I do not own a </a:t>
            </a:r>
            <a:r>
              <a:rPr lang="en-US" dirty="0" err="1"/>
              <a:t>Lensbaby</a:t>
            </a:r>
            <a:r>
              <a:rPr lang="en-US" dirty="0"/>
              <a:t> lens, but do essentially the same thing with aperture control.</a:t>
            </a:r>
          </a:p>
          <a:p>
            <a:r>
              <a:rPr lang="en-US" dirty="0"/>
              <a:t>The next two slides have images from 2010 used in a 2012 presentation. They are old and the objects are pears, but the slides make the point about selective focus to highlight points of interest.</a:t>
            </a:r>
          </a:p>
        </p:txBody>
      </p:sp>
      <p:sp>
        <p:nvSpPr>
          <p:cNvPr id="4" name="Date Placeholder 3">
            <a:extLst>
              <a:ext uri="{FF2B5EF4-FFF2-40B4-BE49-F238E27FC236}">
                <a16:creationId xmlns:a16="http://schemas.microsoft.com/office/drawing/2014/main" id="{66CEE6D9-C149-447F-BA25-8C92CC7FFC80}"/>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252CE786-1855-40E6-92CE-B27B22A71264}"/>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505D9521-5BDC-4E48-9605-34CB6A2D6F4F}"/>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3760390974"/>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100" dirty="0"/>
              <a:t>Developing Pears, Taken at Mid-Day </a:t>
            </a:r>
            <a:br>
              <a:rPr lang="en-US" sz="3100" dirty="0"/>
            </a:br>
            <a:r>
              <a:rPr lang="en-US" sz="3100" dirty="0"/>
              <a:t>(Not the Best Time for Taking Photographs</a:t>
            </a:r>
            <a:r>
              <a:rPr lang="en-US" dirty="0"/>
              <a:t>)</a:t>
            </a:r>
          </a:p>
        </p:txBody>
      </p:sp>
      <p:sp>
        <p:nvSpPr>
          <p:cNvPr id="3" name="Text Placeholder 2"/>
          <p:cNvSpPr>
            <a:spLocks noGrp="1"/>
          </p:cNvSpPr>
          <p:nvPr>
            <p:ph type="body" idx="1"/>
          </p:nvPr>
        </p:nvSpPr>
        <p:spPr>
          <a:xfrm>
            <a:off x="1069847" y="1959264"/>
            <a:ext cx="4754880" cy="640080"/>
          </a:xfrm>
        </p:spPr>
        <p:txBody>
          <a:bodyPr>
            <a:normAutofit/>
          </a:bodyPr>
          <a:lstStyle/>
          <a:p>
            <a:r>
              <a:rPr lang="en-US" sz="1200" dirty="0"/>
              <a:t>F/22, 1/15 sec, ISO 100, 105mm, pears get “lost”</a:t>
            </a:r>
          </a:p>
        </p:txBody>
      </p:sp>
      <p:sp>
        <p:nvSpPr>
          <p:cNvPr id="4" name="Text Placeholder 3"/>
          <p:cNvSpPr>
            <a:spLocks noGrp="1"/>
          </p:cNvSpPr>
          <p:nvPr>
            <p:ph type="body" sz="half" idx="3"/>
          </p:nvPr>
        </p:nvSpPr>
        <p:spPr>
          <a:xfrm>
            <a:off x="6367274" y="1959264"/>
            <a:ext cx="4754880" cy="640080"/>
          </a:xfrm>
        </p:spPr>
        <p:txBody>
          <a:bodyPr>
            <a:normAutofit/>
          </a:bodyPr>
          <a:lstStyle/>
          <a:p>
            <a:r>
              <a:rPr lang="en-US" sz="1200" dirty="0"/>
              <a:t>F/4, 1/640 sec, ISO 100, 105 mm; you see the pears, with the main pear in focus at one of the 4 power points using Rule of Thirds</a:t>
            </a:r>
          </a:p>
        </p:txBody>
      </p:sp>
      <p:pic>
        <p:nvPicPr>
          <p:cNvPr id="7" name="Content Placeholder 6" descr="Depth_of_Field-5102.jpg"/>
          <p:cNvPicPr>
            <a:picLocks noGrp="1" noChangeAspect="1"/>
          </p:cNvPicPr>
          <p:nvPr>
            <p:ph sz="quarter" idx="2"/>
          </p:nvPr>
        </p:nvPicPr>
        <p:blipFill>
          <a:blip r:embed="rId3" cstate="screen">
            <a:extLst>
              <a:ext uri="{28A0092B-C50C-407E-A947-70E740481C1C}">
                <a14:useLocalDpi xmlns:a14="http://schemas.microsoft.com/office/drawing/2010/main"/>
              </a:ext>
            </a:extLst>
          </a:blip>
          <a:stretch>
            <a:fillRect/>
          </a:stretch>
        </p:blipFill>
        <p:spPr>
          <a:xfrm>
            <a:off x="2716680" y="2613870"/>
            <a:ext cx="2411370" cy="3763963"/>
          </a:xfrm>
          <a:prstGeom prst="rect">
            <a:avLst/>
          </a:prstGeom>
          <a:ln>
            <a:noFill/>
          </a:ln>
          <a:effectLst>
            <a:outerShdw blurRad="292100" dist="139700" dir="2700000" algn="tl" rotWithShape="0">
              <a:srgbClr val="333333">
                <a:alpha val="65000"/>
              </a:srgbClr>
            </a:outerShdw>
          </a:effectLst>
        </p:spPr>
      </p:pic>
      <p:pic>
        <p:nvPicPr>
          <p:cNvPr id="8" name="Content Placeholder 7" descr="Depth_of_Field-5101.jpg"/>
          <p:cNvPicPr>
            <a:picLocks noGrp="1" noChangeAspect="1"/>
          </p:cNvPicPr>
          <p:nvPr>
            <p:ph sz="quarter" idx="4"/>
          </p:nvPr>
        </p:nvPicPr>
        <p:blipFill>
          <a:blip r:embed="rId4" cstate="screen">
            <a:extLst>
              <a:ext uri="{28A0092B-C50C-407E-A947-70E740481C1C}">
                <a14:useLocalDpi xmlns:a14="http://schemas.microsoft.com/office/drawing/2010/main"/>
              </a:ext>
            </a:extLst>
          </a:blip>
          <a:stretch>
            <a:fillRect/>
          </a:stretch>
        </p:blipFill>
        <p:spPr>
          <a:xfrm>
            <a:off x="6968577" y="2613869"/>
            <a:ext cx="2411370" cy="3763963"/>
          </a:xfrm>
          <a:prstGeom prst="rect">
            <a:avLst/>
          </a:prstGeom>
          <a:ln>
            <a:noFill/>
          </a:ln>
          <a:effectLst>
            <a:outerShdw blurRad="292100" dist="139700" dir="2700000" algn="tl" rotWithShape="0">
              <a:srgbClr val="333333">
                <a:alpha val="65000"/>
              </a:srgbClr>
            </a:outerShdw>
          </a:effectLst>
        </p:spPr>
      </p:pic>
      <p:sp>
        <p:nvSpPr>
          <p:cNvPr id="5" name="Date Placeholder 4">
            <a:extLst>
              <a:ext uri="{FF2B5EF4-FFF2-40B4-BE49-F238E27FC236}">
                <a16:creationId xmlns:a16="http://schemas.microsoft.com/office/drawing/2014/main" id="{8FBC323D-B120-479D-A450-06D471E94F43}"/>
              </a:ext>
            </a:extLst>
          </p:cNvPr>
          <p:cNvSpPr>
            <a:spLocks noGrp="1"/>
          </p:cNvSpPr>
          <p:nvPr>
            <p:ph type="dt" sz="half" idx="10"/>
          </p:nvPr>
        </p:nvSpPr>
        <p:spPr/>
        <p:txBody>
          <a:bodyPr/>
          <a:lstStyle/>
          <a:p>
            <a:r>
              <a:rPr lang="en-US"/>
              <a:t>11/10/2017</a:t>
            </a:r>
            <a:endParaRPr lang="en-US" dirty="0"/>
          </a:p>
        </p:txBody>
      </p:sp>
      <p:sp>
        <p:nvSpPr>
          <p:cNvPr id="6" name="Footer Placeholder 5">
            <a:extLst>
              <a:ext uri="{FF2B5EF4-FFF2-40B4-BE49-F238E27FC236}">
                <a16:creationId xmlns:a16="http://schemas.microsoft.com/office/drawing/2014/main" id="{C9793E5D-DED5-406B-B8D4-0CFA448E5EEB}"/>
              </a:ext>
            </a:extLst>
          </p:cNvPr>
          <p:cNvSpPr>
            <a:spLocks noGrp="1"/>
          </p:cNvSpPr>
          <p:nvPr>
            <p:ph type="ftr" sz="quarter" idx="11"/>
          </p:nvPr>
        </p:nvSpPr>
        <p:spPr/>
        <p:txBody>
          <a:bodyPr/>
          <a:lstStyle/>
          <a:p>
            <a:r>
              <a:rPr lang="en-US"/>
              <a:t>PowerPoint Presentation by Dr Susan Brandt Graham</a:t>
            </a:r>
            <a:endParaRPr lang="en-US" dirty="0"/>
          </a:p>
        </p:txBody>
      </p:sp>
      <p:sp>
        <p:nvSpPr>
          <p:cNvPr id="9" name="Slide Number Placeholder 8">
            <a:extLst>
              <a:ext uri="{FF2B5EF4-FFF2-40B4-BE49-F238E27FC236}">
                <a16:creationId xmlns:a16="http://schemas.microsoft.com/office/drawing/2014/main" id="{3F58BB9A-AFFE-4A3E-A50E-F59CEE10B1F8}"/>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4278260327"/>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447413"/>
            <a:ext cx="8229600" cy="1143000"/>
          </a:xfrm>
        </p:spPr>
        <p:txBody>
          <a:bodyPr>
            <a:normAutofit fontScale="90000"/>
          </a:bodyPr>
          <a:lstStyle/>
          <a:p>
            <a:r>
              <a:rPr lang="en-US" sz="2800" dirty="0"/>
              <a:t>Developing Pears with Main Subject in Focus and Pleasing </a:t>
            </a:r>
            <a:r>
              <a:rPr lang="en-US" sz="2800" dirty="0" err="1"/>
              <a:t>Bokeh</a:t>
            </a:r>
            <a:r>
              <a:rPr lang="en-US" sz="2800" dirty="0"/>
              <a:t> for Background. Taken at Sunset</a:t>
            </a:r>
          </a:p>
        </p:txBody>
      </p:sp>
      <p:pic>
        <p:nvPicPr>
          <p:cNvPr id="4" name="Picture Placeholder 4" descr="Flowers-5087_wm.jpg"/>
          <p:cNvPicPr>
            <a:picLocks noGrp="1" noChangeAspect="1"/>
          </p:cNvPicPr>
          <p:nvPr>
            <p:ph idx="1"/>
          </p:nvPr>
        </p:nvPicPr>
        <p:blipFill>
          <a:blip r:embed="rId3" cstate="print"/>
          <a:srcRect l="3918" r="3918"/>
          <a:stretch>
            <a:fillRect/>
          </a:stretch>
        </p:blipFill>
        <p:spPr>
          <a:xfrm>
            <a:off x="3009900" y="1742464"/>
            <a:ext cx="6019800" cy="4347608"/>
          </a:xfrm>
          <a:prstGeom prst="rect">
            <a:avLst/>
          </a:prstGeom>
          <a:ln>
            <a:noFill/>
          </a:ln>
          <a:effectLst>
            <a:outerShdw blurRad="292100" dist="139700" dir="2700000" algn="tl" rotWithShape="0">
              <a:srgbClr val="333333">
                <a:alpha val="65000"/>
              </a:srgbClr>
            </a:outerShdw>
          </a:effectLst>
        </p:spPr>
      </p:pic>
      <p:sp>
        <p:nvSpPr>
          <p:cNvPr id="3" name="Date Placeholder 2">
            <a:extLst>
              <a:ext uri="{FF2B5EF4-FFF2-40B4-BE49-F238E27FC236}">
                <a16:creationId xmlns:a16="http://schemas.microsoft.com/office/drawing/2014/main" id="{5BBD6730-3202-4AD6-98A8-08A87F2E2C33}"/>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51199AF3-849F-46F6-BB0C-3481316BE003}"/>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10B6BBC0-540D-4623-86BF-0B9C34979BCA}"/>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867431629"/>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D33BA-7CED-42F8-BF12-58F821E0B9BA}"/>
              </a:ext>
            </a:extLst>
          </p:cNvPr>
          <p:cNvSpPr>
            <a:spLocks noGrp="1"/>
          </p:cNvSpPr>
          <p:nvPr>
            <p:ph type="ctrTitle"/>
          </p:nvPr>
        </p:nvSpPr>
        <p:spPr/>
        <p:txBody>
          <a:bodyPr>
            <a:normAutofit/>
          </a:bodyPr>
          <a:lstStyle/>
          <a:p>
            <a:r>
              <a:rPr lang="en-US" sz="4800" dirty="0"/>
              <a:t>Dr Susan Brandt Graham</a:t>
            </a:r>
            <a:br>
              <a:rPr lang="en-US" sz="4800" dirty="0"/>
            </a:br>
            <a:r>
              <a:rPr lang="en-US" sz="2200" dirty="0"/>
              <a:t>ARS Accredited Horticulture Judge</a:t>
            </a:r>
            <a:br>
              <a:rPr lang="en-US" sz="2200" dirty="0"/>
            </a:br>
            <a:r>
              <a:rPr lang="en-US" sz="2200" dirty="0"/>
              <a:t>aRS Arrangement Judge Emeritus </a:t>
            </a:r>
            <a:br>
              <a:rPr lang="en-US" sz="2200" dirty="0"/>
            </a:br>
            <a:r>
              <a:rPr lang="en-US" sz="2200" dirty="0"/>
              <a:t>Photographer</a:t>
            </a:r>
            <a:br>
              <a:rPr lang="en-US" sz="2200" dirty="0"/>
            </a:br>
            <a:r>
              <a:rPr lang="en-US" sz="2200" dirty="0"/>
              <a:t>Member, First ARS Photography Committee 2012-2018</a:t>
            </a:r>
            <a:br>
              <a:rPr lang="en-US" sz="2200" dirty="0"/>
            </a:br>
            <a:r>
              <a:rPr lang="en-US" sz="2200" dirty="0"/>
              <a:t>First PSWD Photography Chairman, 2009-2012</a:t>
            </a:r>
          </a:p>
        </p:txBody>
      </p:sp>
      <p:sp>
        <p:nvSpPr>
          <p:cNvPr id="3" name="Subtitle 2">
            <a:extLst>
              <a:ext uri="{FF2B5EF4-FFF2-40B4-BE49-F238E27FC236}">
                <a16:creationId xmlns:a16="http://schemas.microsoft.com/office/drawing/2014/main" id="{B78031D6-C9C5-4818-B591-522FD91E3FE2}"/>
              </a:ext>
            </a:extLst>
          </p:cNvPr>
          <p:cNvSpPr>
            <a:spLocks noGrp="1"/>
          </p:cNvSpPr>
          <p:nvPr>
            <p:ph type="subTitle" idx="1"/>
          </p:nvPr>
        </p:nvSpPr>
        <p:spPr/>
        <p:txBody>
          <a:bodyPr>
            <a:normAutofit/>
          </a:bodyPr>
          <a:lstStyle/>
          <a:p>
            <a:r>
              <a:rPr lang="en-US" sz="2000" dirty="0">
                <a:solidFill>
                  <a:schemeClr val="tx1"/>
                </a:solidFill>
                <a:latin typeface="Lato Light" panose="020F0502020204030203" pitchFamily="34" charset="0"/>
                <a:ea typeface="Lato Light" panose="020F0502020204030203" pitchFamily="34" charset="0"/>
                <a:cs typeface="Lato Light" panose="020F0502020204030203" pitchFamily="34" charset="0"/>
              </a:rPr>
              <a:t>Albuquerque, New Mexico</a:t>
            </a:r>
          </a:p>
        </p:txBody>
      </p:sp>
    </p:spTree>
    <p:extLst>
      <p:ext uri="{BB962C8B-B14F-4D97-AF65-F5344CB8AC3E}">
        <p14:creationId xmlns:p14="http://schemas.microsoft.com/office/powerpoint/2010/main" val="1968654517"/>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61C15-A0D0-49FF-B2DB-C46D3FB0A49D}"/>
              </a:ext>
            </a:extLst>
          </p:cNvPr>
          <p:cNvSpPr>
            <a:spLocks noGrp="1"/>
          </p:cNvSpPr>
          <p:nvPr>
            <p:ph type="title"/>
          </p:nvPr>
        </p:nvSpPr>
        <p:spPr/>
        <p:txBody>
          <a:bodyPr/>
          <a:lstStyle/>
          <a:p>
            <a:pPr algn="ctr"/>
            <a:r>
              <a:rPr lang="en-US" dirty="0"/>
              <a:t>Miniature Rose ‘Incognito’</a:t>
            </a:r>
          </a:p>
        </p:txBody>
      </p:sp>
      <p:pic>
        <p:nvPicPr>
          <p:cNvPr id="8" name="Content Placeholder 7">
            <a:extLst>
              <a:ext uri="{FF2B5EF4-FFF2-40B4-BE49-F238E27FC236}">
                <a16:creationId xmlns:a16="http://schemas.microsoft.com/office/drawing/2014/main" id="{E8ECD270-9664-49D8-97CD-06232FE37E1D}"/>
              </a:ext>
            </a:extLst>
          </p:cNvPr>
          <p:cNvPicPr>
            <a:picLocks noGrp="1" noChangeAspect="1"/>
          </p:cNvPicPr>
          <p:nvPr>
            <p:ph sz="half" idx="1"/>
          </p:nvPr>
        </p:nvPicPr>
        <p:blipFill>
          <a:blip r:embed="rId2" cstate="screen">
            <a:extLst>
              <a:ext uri="{28A0092B-C50C-407E-A947-70E740481C1C}">
                <a14:useLocalDpi xmlns:a14="http://schemas.microsoft.com/office/drawing/2010/main"/>
              </a:ext>
            </a:extLst>
          </a:blip>
          <a:stretch>
            <a:fillRect/>
          </a:stretch>
        </p:blipFill>
        <p:spPr>
          <a:xfrm>
            <a:off x="1100778" y="2103438"/>
            <a:ext cx="4686607" cy="3748087"/>
          </a:xfrm>
          <a:prstGeom prst="rect">
            <a:avLst/>
          </a:prstGeom>
          <a:ln>
            <a:noFill/>
          </a:ln>
          <a:effectLst>
            <a:outerShdw blurRad="292100" dist="139700" dir="2700000" algn="tl" rotWithShape="0">
              <a:srgbClr val="333333">
                <a:alpha val="65000"/>
              </a:srgbClr>
            </a:outerShdw>
          </a:effectLst>
        </p:spPr>
      </p:pic>
      <p:sp>
        <p:nvSpPr>
          <p:cNvPr id="9" name="Content Placeholder 8">
            <a:extLst>
              <a:ext uri="{FF2B5EF4-FFF2-40B4-BE49-F238E27FC236}">
                <a16:creationId xmlns:a16="http://schemas.microsoft.com/office/drawing/2014/main" id="{3D3BBE61-333B-4543-8E6E-9D081F292417}"/>
              </a:ext>
            </a:extLst>
          </p:cNvPr>
          <p:cNvSpPr>
            <a:spLocks noGrp="1"/>
          </p:cNvSpPr>
          <p:nvPr>
            <p:ph sz="half" idx="2"/>
          </p:nvPr>
        </p:nvSpPr>
        <p:spPr/>
        <p:txBody>
          <a:bodyPr>
            <a:normAutofit lnSpcReduction="10000"/>
          </a:bodyPr>
          <a:lstStyle/>
          <a:p>
            <a:r>
              <a:rPr lang="en-US" dirty="0"/>
              <a:t>Here the point of interest, the center of the bloom, is in focus.</a:t>
            </a:r>
          </a:p>
          <a:p>
            <a:r>
              <a:rPr lang="en-US" dirty="0"/>
              <a:t>It is also at one of the Power Points using the Rule of Thirds.</a:t>
            </a:r>
          </a:p>
          <a:p>
            <a:r>
              <a:rPr lang="en-US" dirty="0"/>
              <a:t>The background is completely blurred, allowing the bloom to stand out.</a:t>
            </a:r>
          </a:p>
          <a:p>
            <a:r>
              <a:rPr lang="en-US" dirty="0"/>
              <a:t>Leaves, a type of “supporting actor” as it were, are visible but blurred, and enhance the bloom.</a:t>
            </a:r>
          </a:p>
          <a:p>
            <a:r>
              <a:rPr lang="en-US" dirty="0"/>
              <a:t>Photographed in the garden at sunrise.</a:t>
            </a:r>
          </a:p>
          <a:p>
            <a:r>
              <a:rPr lang="en-US" dirty="0"/>
              <a:t>This is a floral image that I am happy to show to different audiences.</a:t>
            </a:r>
          </a:p>
        </p:txBody>
      </p:sp>
      <p:sp>
        <p:nvSpPr>
          <p:cNvPr id="4" name="Date Placeholder 3">
            <a:extLst>
              <a:ext uri="{FF2B5EF4-FFF2-40B4-BE49-F238E27FC236}">
                <a16:creationId xmlns:a16="http://schemas.microsoft.com/office/drawing/2014/main" id="{A3BD7146-E7FE-42EF-B70F-8065AC3C164F}"/>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86A19397-66CF-4EE7-B33A-08A8A1F1E0C3}"/>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11C311BE-3E81-4A05-921C-652192074BAB}"/>
              </a:ext>
            </a:extLst>
          </p:cNvPr>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3491409484"/>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E5FD9-4888-4B64-A1BE-CB17FC56ED1D}"/>
              </a:ext>
            </a:extLst>
          </p:cNvPr>
          <p:cNvSpPr>
            <a:spLocks noGrp="1"/>
          </p:cNvSpPr>
          <p:nvPr>
            <p:ph type="title"/>
          </p:nvPr>
        </p:nvSpPr>
        <p:spPr/>
        <p:txBody>
          <a:bodyPr/>
          <a:lstStyle/>
          <a:p>
            <a:pPr algn="ctr"/>
            <a:r>
              <a:rPr lang="en-US" dirty="0"/>
              <a:t>Shrub Rose ‘Ambridge Rose’</a:t>
            </a:r>
          </a:p>
        </p:txBody>
      </p:sp>
      <p:sp>
        <p:nvSpPr>
          <p:cNvPr id="4" name="Text Placeholder 3">
            <a:extLst>
              <a:ext uri="{FF2B5EF4-FFF2-40B4-BE49-F238E27FC236}">
                <a16:creationId xmlns:a16="http://schemas.microsoft.com/office/drawing/2014/main" id="{78322B37-3E5F-48F9-B3FF-705449D2073D}"/>
              </a:ext>
            </a:extLst>
          </p:cNvPr>
          <p:cNvSpPr>
            <a:spLocks noGrp="1"/>
          </p:cNvSpPr>
          <p:nvPr>
            <p:ph sz="half" idx="2"/>
          </p:nvPr>
        </p:nvSpPr>
        <p:spPr/>
        <p:txBody>
          <a:bodyPr/>
          <a:lstStyle/>
          <a:p>
            <a:r>
              <a:rPr lang="en-US" dirty="0"/>
              <a:t>Note how your eyes move through this image. This is a variant of Golden Spiral composition.</a:t>
            </a:r>
          </a:p>
          <a:p>
            <a:r>
              <a:rPr lang="en-US" dirty="0"/>
              <a:t>This was photographed in the garden in evening shade, so there are no harsh shadows cutting across blooms or buds.</a:t>
            </a:r>
          </a:p>
          <a:p>
            <a:r>
              <a:rPr lang="en-US" dirty="0"/>
              <a:t>Leaves are visible but blurred.</a:t>
            </a:r>
          </a:p>
          <a:p>
            <a:r>
              <a:rPr lang="en-US" dirty="0"/>
              <a:t>The background is intentionally out of focus.</a:t>
            </a:r>
          </a:p>
        </p:txBody>
      </p:sp>
      <p:sp>
        <p:nvSpPr>
          <p:cNvPr id="5" name="Date Placeholder 4">
            <a:extLst>
              <a:ext uri="{FF2B5EF4-FFF2-40B4-BE49-F238E27FC236}">
                <a16:creationId xmlns:a16="http://schemas.microsoft.com/office/drawing/2014/main" id="{DDAFFAA2-24C5-4AD7-B6F5-7A5389E078A0}"/>
              </a:ext>
            </a:extLst>
          </p:cNvPr>
          <p:cNvSpPr>
            <a:spLocks noGrp="1"/>
          </p:cNvSpPr>
          <p:nvPr>
            <p:ph type="dt" sz="half" idx="10"/>
          </p:nvPr>
        </p:nvSpPr>
        <p:spPr/>
        <p:txBody>
          <a:bodyPr/>
          <a:lstStyle/>
          <a:p>
            <a:r>
              <a:rPr lang="en-US"/>
              <a:t>11/10/2017</a:t>
            </a:r>
            <a:endParaRPr lang="en-US" dirty="0"/>
          </a:p>
        </p:txBody>
      </p:sp>
      <p:sp>
        <p:nvSpPr>
          <p:cNvPr id="3" name="Footer Placeholder 2">
            <a:extLst>
              <a:ext uri="{FF2B5EF4-FFF2-40B4-BE49-F238E27FC236}">
                <a16:creationId xmlns:a16="http://schemas.microsoft.com/office/drawing/2014/main" id="{3CFAAA3B-163F-4AC6-BA81-C8A9C34E42DA}"/>
              </a:ext>
            </a:extLst>
          </p:cNvPr>
          <p:cNvSpPr>
            <a:spLocks noGrp="1"/>
          </p:cNvSpPr>
          <p:nvPr>
            <p:ph type="ftr" sz="quarter" idx="11"/>
          </p:nvPr>
        </p:nvSpPr>
        <p:spPr/>
        <p:txBody>
          <a:bodyPr/>
          <a:lstStyle/>
          <a:p>
            <a:r>
              <a:rPr lang="en-US"/>
              <a:t>PowerPoint Presentation by Dr Susan Brandt Graham</a:t>
            </a:r>
            <a:endParaRPr lang="en-US" dirty="0"/>
          </a:p>
        </p:txBody>
      </p:sp>
      <p:sp>
        <p:nvSpPr>
          <p:cNvPr id="8" name="Slide Number Placeholder 7">
            <a:extLst>
              <a:ext uri="{FF2B5EF4-FFF2-40B4-BE49-F238E27FC236}">
                <a16:creationId xmlns:a16="http://schemas.microsoft.com/office/drawing/2014/main" id="{C7FA5746-C014-47BD-96F4-E21EEF12D507}"/>
              </a:ext>
            </a:extLst>
          </p:cNvPr>
          <p:cNvSpPr>
            <a:spLocks noGrp="1"/>
          </p:cNvSpPr>
          <p:nvPr>
            <p:ph type="sldNum" sz="quarter" idx="12"/>
          </p:nvPr>
        </p:nvSpPr>
        <p:spPr/>
        <p:txBody>
          <a:bodyPr/>
          <a:lstStyle/>
          <a:p>
            <a:fld id="{4FAB73BC-B049-4115-A692-8D63A059BFB8}" type="slidenum">
              <a:rPr lang="en-US" smtClean="0"/>
              <a:pPr/>
              <a:t>21</a:t>
            </a:fld>
            <a:endParaRPr lang="en-US" dirty="0"/>
          </a:p>
        </p:txBody>
      </p:sp>
      <p:pic>
        <p:nvPicPr>
          <p:cNvPr id="11" name="Content Placeholder 10">
            <a:extLst>
              <a:ext uri="{FF2B5EF4-FFF2-40B4-BE49-F238E27FC236}">
                <a16:creationId xmlns:a16="http://schemas.microsoft.com/office/drawing/2014/main" id="{7E6AD36E-5068-4A33-8DC1-8AED66E7997C}"/>
              </a:ext>
            </a:extLst>
          </p:cNvPr>
          <p:cNvPicPr>
            <a:picLocks noGrp="1" noChangeAspect="1"/>
          </p:cNvPicPr>
          <p:nvPr>
            <p:ph sz="half" idx="1"/>
          </p:nvPr>
        </p:nvPicPr>
        <p:blipFill>
          <a:blip r:embed="rId2" cstate="screen">
            <a:extLst>
              <a:ext uri="{28A0092B-C50C-407E-A947-70E740481C1C}">
                <a14:useLocalDpi xmlns:a14="http://schemas.microsoft.com/office/drawing/2010/main"/>
              </a:ext>
            </a:extLst>
          </a:blip>
          <a:stretch>
            <a:fillRect/>
          </a:stretch>
        </p:blipFill>
        <p:spPr>
          <a:xfrm>
            <a:off x="1101373" y="2103438"/>
            <a:ext cx="4685417" cy="374808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01405524"/>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0C4CF-26F2-4ABD-A0F5-DBE38EAF056B}"/>
              </a:ext>
            </a:extLst>
          </p:cNvPr>
          <p:cNvSpPr>
            <a:spLocks noGrp="1"/>
          </p:cNvSpPr>
          <p:nvPr>
            <p:ph type="title"/>
          </p:nvPr>
        </p:nvSpPr>
        <p:spPr/>
        <p:txBody>
          <a:bodyPr/>
          <a:lstStyle/>
          <a:p>
            <a:pPr algn="ctr"/>
            <a:r>
              <a:rPr lang="en-US" dirty="0"/>
              <a:t>Distinction</a:t>
            </a:r>
          </a:p>
        </p:txBody>
      </p:sp>
      <p:sp>
        <p:nvSpPr>
          <p:cNvPr id="3" name="Content Placeholder 2">
            <a:extLst>
              <a:ext uri="{FF2B5EF4-FFF2-40B4-BE49-F238E27FC236}">
                <a16:creationId xmlns:a16="http://schemas.microsoft.com/office/drawing/2014/main" id="{B2F189D7-DDA2-4B1D-8382-498DA8768A1F}"/>
              </a:ext>
            </a:extLst>
          </p:cNvPr>
          <p:cNvSpPr>
            <a:spLocks noGrp="1"/>
          </p:cNvSpPr>
          <p:nvPr>
            <p:ph idx="1"/>
          </p:nvPr>
        </p:nvSpPr>
        <p:spPr/>
        <p:txBody>
          <a:bodyPr>
            <a:normAutofit lnSpcReduction="10000"/>
          </a:bodyPr>
          <a:lstStyle/>
          <a:p>
            <a:r>
              <a:rPr lang="en-US" dirty="0"/>
              <a:t>From the Guidelines: “Distinction indicates that everything about the photograph is well done, but in addition, there is something about this photograph that sets it apart from others in its class. Something that at first may be intangible - something we may call the "wow" factor. This includes the presentation of the subject and the composition of the photograph. Is your overall impression a good one? Is the photograph eye catching, and does it attract and hold your attention? Does it draw your eye into the picture, and is your eye led through the photograph to particular points of interest? Is the subject well represented in the photograph?” </a:t>
            </a:r>
          </a:p>
          <a:p>
            <a:r>
              <a:rPr lang="en-US" dirty="0"/>
              <a:t>To anyone who has judged very many photographs, this is an easy one. You may walk up to a Section, and immediately one image may grab your attention. It has to be judged along with all the other entries. But, at the end of scoring, it is invariably the one that scores high on all points.</a:t>
            </a:r>
          </a:p>
          <a:p>
            <a:r>
              <a:rPr lang="en-US" dirty="0"/>
              <a:t>If you are fortunate enough to encounter two of those in a Section, they should be point scored meticulously to determine the winner.</a:t>
            </a:r>
          </a:p>
        </p:txBody>
      </p:sp>
      <p:sp>
        <p:nvSpPr>
          <p:cNvPr id="4" name="Date Placeholder 3">
            <a:extLst>
              <a:ext uri="{FF2B5EF4-FFF2-40B4-BE49-F238E27FC236}">
                <a16:creationId xmlns:a16="http://schemas.microsoft.com/office/drawing/2014/main" id="{CFBDECD5-63DB-4936-9C51-DD130642CF0E}"/>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41080C42-D7AF-4005-8FC8-DDAE1C4381D6}"/>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D495F41E-2019-4A56-9E39-9B633CB8B4C4}"/>
              </a:ext>
            </a:extLst>
          </p:cNvPr>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2043678800"/>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7A33F-3E84-4AE0-8CA8-B767D40D8015}"/>
              </a:ext>
            </a:extLst>
          </p:cNvPr>
          <p:cNvSpPr>
            <a:spLocks noGrp="1"/>
          </p:cNvSpPr>
          <p:nvPr>
            <p:ph type="title"/>
          </p:nvPr>
        </p:nvSpPr>
        <p:spPr/>
        <p:txBody>
          <a:bodyPr/>
          <a:lstStyle/>
          <a:p>
            <a:r>
              <a:rPr lang="en-US" dirty="0"/>
              <a:t>Some Changes in sections</a:t>
            </a:r>
          </a:p>
        </p:txBody>
      </p:sp>
      <p:sp>
        <p:nvSpPr>
          <p:cNvPr id="3" name="Text Placeholder 2">
            <a:extLst>
              <a:ext uri="{FF2B5EF4-FFF2-40B4-BE49-F238E27FC236}">
                <a16:creationId xmlns:a16="http://schemas.microsoft.com/office/drawing/2014/main" id="{6CD809EA-FEA6-44A6-9990-F9CCDCF61B84}"/>
              </a:ext>
            </a:extLst>
          </p:cNvPr>
          <p:cNvSpPr>
            <a:spLocks noGrp="1"/>
          </p:cNvSpPr>
          <p:nvPr>
            <p:ph type="body" idx="1"/>
          </p:nvPr>
        </p:nvSpPr>
        <p:spPr/>
        <p:txBody>
          <a:bodyPr>
            <a:normAutofit fontScale="62500" lnSpcReduction="20000"/>
          </a:bodyPr>
          <a:lstStyle/>
          <a:p>
            <a:r>
              <a:rPr lang="en-US" dirty="0"/>
              <a:t>Be sure to read the Guidelines and Rules for Judging Rose Photography</a:t>
            </a:r>
          </a:p>
          <a:p>
            <a:r>
              <a:rPr lang="en-US" dirty="0"/>
              <a:t>Before entering or judging a show.</a:t>
            </a:r>
          </a:p>
        </p:txBody>
      </p:sp>
      <p:sp>
        <p:nvSpPr>
          <p:cNvPr id="4" name="Date Placeholder 3">
            <a:extLst>
              <a:ext uri="{FF2B5EF4-FFF2-40B4-BE49-F238E27FC236}">
                <a16:creationId xmlns:a16="http://schemas.microsoft.com/office/drawing/2014/main" id="{7B748D02-7AD2-4E68-8564-53A70298C063}"/>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9D8E5519-971C-4056-8F55-BD724AD14088}"/>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0F7E5674-F592-4764-8EF1-37DFCC55BB68}"/>
              </a:ext>
            </a:extLst>
          </p:cNvPr>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100313117"/>
      </p:ext>
    </p:extLst>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6A807-5936-466D-BC6E-2B3EE2EB8B43}"/>
              </a:ext>
            </a:extLst>
          </p:cNvPr>
          <p:cNvSpPr>
            <a:spLocks noGrp="1"/>
          </p:cNvSpPr>
          <p:nvPr>
            <p:ph type="title"/>
          </p:nvPr>
        </p:nvSpPr>
        <p:spPr/>
        <p:txBody>
          <a:bodyPr>
            <a:normAutofit fontScale="90000"/>
          </a:bodyPr>
          <a:lstStyle/>
          <a:p>
            <a:pPr algn="ctr"/>
            <a:r>
              <a:rPr lang="en-US" dirty="0"/>
              <a:t>The Score Card Applies Across All Sections, as Before</a:t>
            </a:r>
          </a:p>
        </p:txBody>
      </p:sp>
      <p:sp>
        <p:nvSpPr>
          <p:cNvPr id="3" name="Content Placeholder 2">
            <a:extLst>
              <a:ext uri="{FF2B5EF4-FFF2-40B4-BE49-F238E27FC236}">
                <a16:creationId xmlns:a16="http://schemas.microsoft.com/office/drawing/2014/main" id="{229C5EEC-986B-47B9-85BA-44B7B67B012B}"/>
              </a:ext>
            </a:extLst>
          </p:cNvPr>
          <p:cNvSpPr>
            <a:spLocks noGrp="1"/>
          </p:cNvSpPr>
          <p:nvPr>
            <p:ph idx="1"/>
          </p:nvPr>
        </p:nvSpPr>
        <p:spPr/>
        <p:txBody>
          <a:bodyPr/>
          <a:lstStyle/>
          <a:p>
            <a:r>
              <a:rPr lang="en-US" dirty="0"/>
              <a:t>The Score Card has been slightly simplified – all the points are in multiples of five – with a somewhat greater emphasis on the specific section: That is:</a:t>
            </a:r>
          </a:p>
          <a:p>
            <a:pPr lvl="1"/>
            <a:r>
              <a:rPr lang="en-US" sz="2400" dirty="0"/>
              <a:t>The Rose</a:t>
            </a:r>
          </a:p>
          <a:p>
            <a:pPr lvl="1"/>
            <a:r>
              <a:rPr lang="en-US" sz="2400" dirty="0"/>
              <a:t>The Arrangement</a:t>
            </a:r>
          </a:p>
          <a:p>
            <a:pPr lvl="1"/>
            <a:r>
              <a:rPr lang="en-US" sz="2400" dirty="0"/>
              <a:t>The Garden</a:t>
            </a:r>
          </a:p>
          <a:p>
            <a:pPr lvl="1"/>
            <a:r>
              <a:rPr lang="en-US" sz="2400" dirty="0"/>
              <a:t>Macro Photography</a:t>
            </a:r>
          </a:p>
          <a:p>
            <a:pPr lvl="1"/>
            <a:r>
              <a:rPr lang="en-US" sz="2400" dirty="0"/>
              <a:t>Creative Interpretation</a:t>
            </a:r>
          </a:p>
          <a:p>
            <a:r>
              <a:rPr lang="en-US" dirty="0"/>
              <a:t>Adjustment to this score card should not be difficult, either for exhibitors or judges.</a:t>
            </a:r>
          </a:p>
        </p:txBody>
      </p:sp>
      <p:sp>
        <p:nvSpPr>
          <p:cNvPr id="4" name="Date Placeholder 3">
            <a:extLst>
              <a:ext uri="{FF2B5EF4-FFF2-40B4-BE49-F238E27FC236}">
                <a16:creationId xmlns:a16="http://schemas.microsoft.com/office/drawing/2014/main" id="{AE01B2C2-41FB-4233-B77D-FE04ADB90890}"/>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BFAAD4F7-38CC-4B67-A804-F792A545B99B}"/>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5A759EFF-A643-47AE-BA0C-1CE398215A29}"/>
              </a:ext>
            </a:extLst>
          </p:cNvPr>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1524959180"/>
      </p:ext>
    </p:extLst>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604D91-CF55-4358-B360-062EB29B6852}"/>
              </a:ext>
            </a:extLst>
          </p:cNvPr>
          <p:cNvSpPr>
            <a:spLocks noGrp="1"/>
          </p:cNvSpPr>
          <p:nvPr>
            <p:ph type="title"/>
          </p:nvPr>
        </p:nvSpPr>
        <p:spPr/>
        <p:txBody>
          <a:bodyPr/>
          <a:lstStyle/>
          <a:p>
            <a:pPr algn="ctr"/>
            <a:r>
              <a:rPr lang="en-US" dirty="0"/>
              <a:t>The Rose</a:t>
            </a:r>
          </a:p>
        </p:txBody>
      </p:sp>
      <p:sp>
        <p:nvSpPr>
          <p:cNvPr id="5" name="Content Placeholder 4">
            <a:extLst>
              <a:ext uri="{FF2B5EF4-FFF2-40B4-BE49-F238E27FC236}">
                <a16:creationId xmlns:a16="http://schemas.microsoft.com/office/drawing/2014/main" id="{3B74ED25-1F39-4F18-AD06-27BB25BC68C2}"/>
              </a:ext>
            </a:extLst>
          </p:cNvPr>
          <p:cNvSpPr>
            <a:spLocks noGrp="1"/>
          </p:cNvSpPr>
          <p:nvPr>
            <p:ph idx="1"/>
          </p:nvPr>
        </p:nvSpPr>
        <p:spPr/>
        <p:txBody>
          <a:bodyPr/>
          <a:lstStyle/>
          <a:p>
            <a:r>
              <a:rPr lang="en-US" dirty="0"/>
              <a:t>One of the major changes in this section is that dropping petals off the frame or showing only a portion of a bloom is now penalized in an image entered under any of “The Rose” classes. (3-2)</a:t>
            </a:r>
          </a:p>
          <a:p>
            <a:r>
              <a:rPr lang="en-US" dirty="0"/>
              <a:t>“No matter how the photo is framed, it should not have rose petals cut off at the edge of the photograph. The exception to this would be entries in Creative Interpretation and Macro classes.” (6-4)</a:t>
            </a:r>
          </a:p>
          <a:p>
            <a:r>
              <a:rPr lang="en-US" dirty="0"/>
              <a:t>Portions of blooms and petals dropped off the frame may be entered either in Macro Photography or in Creative Interpretation, where they are welcome.</a:t>
            </a:r>
          </a:p>
          <a:p>
            <a:r>
              <a:rPr lang="en-US" dirty="0"/>
              <a:t>Since 2015, images in this section are required to be in color. Black and white, toned, selectively colored, etc. images may be entered in Creative Interpretation. The horticultural sections require color.</a:t>
            </a:r>
          </a:p>
        </p:txBody>
      </p:sp>
      <p:sp>
        <p:nvSpPr>
          <p:cNvPr id="2" name="Date Placeholder 1">
            <a:extLst>
              <a:ext uri="{FF2B5EF4-FFF2-40B4-BE49-F238E27FC236}">
                <a16:creationId xmlns:a16="http://schemas.microsoft.com/office/drawing/2014/main" id="{E9EC4C05-2446-4D74-86A2-AF5F1F73CEDA}"/>
              </a:ext>
            </a:extLst>
          </p:cNvPr>
          <p:cNvSpPr>
            <a:spLocks noGrp="1"/>
          </p:cNvSpPr>
          <p:nvPr>
            <p:ph type="dt" sz="half" idx="10"/>
          </p:nvPr>
        </p:nvSpPr>
        <p:spPr/>
        <p:txBody>
          <a:bodyPr/>
          <a:lstStyle/>
          <a:p>
            <a:r>
              <a:rPr lang="en-US"/>
              <a:t>11/10/2017</a:t>
            </a:r>
            <a:endParaRPr lang="en-US" dirty="0"/>
          </a:p>
        </p:txBody>
      </p:sp>
      <p:sp>
        <p:nvSpPr>
          <p:cNvPr id="3" name="Footer Placeholder 2">
            <a:extLst>
              <a:ext uri="{FF2B5EF4-FFF2-40B4-BE49-F238E27FC236}">
                <a16:creationId xmlns:a16="http://schemas.microsoft.com/office/drawing/2014/main" id="{D9414EBD-9578-448A-9335-43E1463563B4}"/>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BDD0B54C-2583-4EBD-9529-781EBBDA265B}"/>
              </a:ext>
            </a:extLst>
          </p:cNvPr>
          <p:cNvSpPr>
            <a:spLocks noGrp="1"/>
          </p:cNvSpPr>
          <p:nvPr>
            <p:ph type="sldNum" sz="quarter" idx="12"/>
          </p:nvPr>
        </p:nvSpPr>
        <p:spPr/>
        <p:txBody>
          <a:bodyPr/>
          <a:lstStyle/>
          <a:p>
            <a:fld id="{4FAB73BC-B049-4115-A692-8D63A059BFB8}" type="slidenum">
              <a:rPr lang="en-US" smtClean="0"/>
              <a:pPr/>
              <a:t>25</a:t>
            </a:fld>
            <a:endParaRPr lang="en-US" dirty="0"/>
          </a:p>
        </p:txBody>
      </p:sp>
    </p:spTree>
    <p:extLst>
      <p:ext uri="{BB962C8B-B14F-4D97-AF65-F5344CB8AC3E}">
        <p14:creationId xmlns:p14="http://schemas.microsoft.com/office/powerpoint/2010/main" val="1754065692"/>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660FC-6E34-439B-9F94-0BE590D7256C}"/>
              </a:ext>
            </a:extLst>
          </p:cNvPr>
          <p:cNvSpPr>
            <a:spLocks noGrp="1"/>
          </p:cNvSpPr>
          <p:nvPr>
            <p:ph type="title"/>
          </p:nvPr>
        </p:nvSpPr>
        <p:spPr/>
        <p:txBody>
          <a:bodyPr/>
          <a:lstStyle/>
          <a:p>
            <a:pPr algn="ctr"/>
            <a:r>
              <a:rPr lang="en-US" dirty="0"/>
              <a:t>The Rose (Continued)</a:t>
            </a:r>
          </a:p>
        </p:txBody>
      </p:sp>
      <p:sp>
        <p:nvSpPr>
          <p:cNvPr id="3" name="Content Placeholder 2">
            <a:extLst>
              <a:ext uri="{FF2B5EF4-FFF2-40B4-BE49-F238E27FC236}">
                <a16:creationId xmlns:a16="http://schemas.microsoft.com/office/drawing/2014/main" id="{9910B461-7F74-4FF6-AF79-23895E9FC43B}"/>
              </a:ext>
            </a:extLst>
          </p:cNvPr>
          <p:cNvSpPr>
            <a:spLocks noGrp="1"/>
          </p:cNvSpPr>
          <p:nvPr>
            <p:ph idx="1"/>
          </p:nvPr>
        </p:nvSpPr>
        <p:spPr/>
        <p:txBody>
          <a:bodyPr>
            <a:normAutofit fontScale="92500" lnSpcReduction="20000"/>
          </a:bodyPr>
          <a:lstStyle/>
          <a:p>
            <a:r>
              <a:rPr lang="en-US" dirty="0"/>
              <a:t>I recently encountered an interesting statement in a District newsletter:</a:t>
            </a:r>
            <a:br>
              <a:rPr lang="en-US" dirty="0"/>
            </a:br>
            <a:br>
              <a:rPr lang="en-US" dirty="0"/>
            </a:br>
            <a:r>
              <a:rPr lang="en-US" dirty="0"/>
              <a:t>“</a:t>
            </a:r>
            <a:r>
              <a:rPr lang="en-US" b="1" i="1" dirty="0"/>
              <a:t>Who grew that rose or created that arrangement? </a:t>
            </a:r>
            <a:r>
              <a:rPr lang="en-US" i="1" dirty="0"/>
              <a:t>The rule that the photographer must also be the grower and arranger limits the number of participants in the shows.”</a:t>
            </a:r>
          </a:p>
          <a:p>
            <a:r>
              <a:rPr lang="en-US" sz="2000" dirty="0"/>
              <a:t>THERE IS </a:t>
            </a:r>
            <a:r>
              <a:rPr lang="en-US" sz="2000" b="1" i="1" u="sng" dirty="0"/>
              <a:t>NO ARS RULE </a:t>
            </a:r>
            <a:r>
              <a:rPr lang="en-US" sz="2000" dirty="0"/>
              <a:t>THAT THE PHOTOGRAPHER MUST ALSO BE THE GROWER OF A ROSE, OR THAT THE PHOTOGRAPHER MUST ALSO BE THE ARRANGER OF AN ARRANGEMENT.</a:t>
            </a:r>
          </a:p>
          <a:p>
            <a:r>
              <a:rPr lang="en-US" sz="2000" dirty="0"/>
              <a:t>The HIGHEST AWARDS in Photography are Queen, King, and Princess, and these are awarded to the top scoring photographs, regardless of who grew the roses or did the arrangement.</a:t>
            </a:r>
          </a:p>
          <a:p>
            <a:r>
              <a:rPr lang="en-US" sz="2000" dirty="0"/>
              <a:t>Gold, Silver, and Bronze Certificates are given to the top exhibitor-grown images. This is analogous to the same certificates in Arrangements.</a:t>
            </a:r>
          </a:p>
          <a:p>
            <a:r>
              <a:rPr lang="en-US" sz="2000" dirty="0"/>
              <a:t>In the Horticulture portion of an ARS rose show, there are no Gold, Silver, and Bronze Certificates, because a cardinal rule for entering in Horticulture is that the exhibitor also grew the rose!</a:t>
            </a:r>
          </a:p>
        </p:txBody>
      </p:sp>
      <p:sp>
        <p:nvSpPr>
          <p:cNvPr id="4" name="Date Placeholder 3">
            <a:extLst>
              <a:ext uri="{FF2B5EF4-FFF2-40B4-BE49-F238E27FC236}">
                <a16:creationId xmlns:a16="http://schemas.microsoft.com/office/drawing/2014/main" id="{D193A6BA-CFA2-4634-997B-F21417EB1EF4}"/>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455D14C5-AE1F-4B03-8012-06478A29FCE3}"/>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76A1F8AF-88C9-47C9-8361-E3B1BFC16DEA}"/>
              </a:ext>
            </a:extLst>
          </p:cNvPr>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2975328218"/>
      </p:ext>
    </p:extLst>
  </p:cSld>
  <p:clrMapOvr>
    <a:masterClrMapping/>
  </p:clrMapOvr>
  <p:transition spd="med">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90D10-B379-4679-9F29-B46A78D604F8}"/>
              </a:ext>
            </a:extLst>
          </p:cNvPr>
          <p:cNvSpPr>
            <a:spLocks noGrp="1"/>
          </p:cNvSpPr>
          <p:nvPr>
            <p:ph type="title"/>
          </p:nvPr>
        </p:nvSpPr>
        <p:spPr/>
        <p:txBody>
          <a:bodyPr/>
          <a:lstStyle/>
          <a:p>
            <a:pPr algn="ctr"/>
            <a:r>
              <a:rPr lang="en-US" dirty="0"/>
              <a:t>The Arrangement</a:t>
            </a:r>
          </a:p>
        </p:txBody>
      </p:sp>
      <p:sp>
        <p:nvSpPr>
          <p:cNvPr id="3" name="Content Placeholder 2">
            <a:extLst>
              <a:ext uri="{FF2B5EF4-FFF2-40B4-BE49-F238E27FC236}">
                <a16:creationId xmlns:a16="http://schemas.microsoft.com/office/drawing/2014/main" id="{19A9DE17-A327-4E23-B721-822DFAACEB32}"/>
              </a:ext>
            </a:extLst>
          </p:cNvPr>
          <p:cNvSpPr>
            <a:spLocks noGrp="1"/>
          </p:cNvSpPr>
          <p:nvPr>
            <p:ph idx="1"/>
          </p:nvPr>
        </p:nvSpPr>
        <p:spPr/>
        <p:txBody>
          <a:bodyPr>
            <a:normAutofit lnSpcReduction="10000"/>
          </a:bodyPr>
          <a:lstStyle/>
          <a:p>
            <a:r>
              <a:rPr lang="en-US" dirty="0"/>
              <a:t>No real changes were made in this Section.</a:t>
            </a:r>
          </a:p>
          <a:p>
            <a:r>
              <a:rPr lang="en-US" dirty="0"/>
              <a:t>Exhibitors are reminded that the Arranger must be credited on the entry tag. Entries not crediting the arranger are to be severely penalized under Conformance.</a:t>
            </a:r>
          </a:p>
          <a:p>
            <a:r>
              <a:rPr lang="en-US" dirty="0"/>
              <a:t>Exhibitors are reminded that the arrangement itself will be judged as it would be in the Arrangement Division of a show. Therefore, the recommendation is that the arrangement be photographed as if one were a judge in the show.</a:t>
            </a:r>
          </a:p>
          <a:p>
            <a:r>
              <a:rPr lang="en-US" dirty="0"/>
              <a:t>Photographs of arrangements do not have to be of arrangements shown in an ARS show!!! They can be made and photographed anywhere, as long as they follow ARS Arrangement Guidelines, and the arranger is credited.</a:t>
            </a:r>
          </a:p>
          <a:p>
            <a:r>
              <a:rPr lang="en-US" dirty="0"/>
              <a:t>It is often much easier to photograph arrangements outside of a show!</a:t>
            </a:r>
          </a:p>
          <a:p>
            <a:r>
              <a:rPr lang="en-US" dirty="0"/>
              <a:t>A PowerPoint presentation specifically on photographing Arrangements may be found at rose.org.</a:t>
            </a:r>
          </a:p>
        </p:txBody>
      </p:sp>
      <p:sp>
        <p:nvSpPr>
          <p:cNvPr id="4" name="Date Placeholder 3">
            <a:extLst>
              <a:ext uri="{FF2B5EF4-FFF2-40B4-BE49-F238E27FC236}">
                <a16:creationId xmlns:a16="http://schemas.microsoft.com/office/drawing/2014/main" id="{5B2B84CA-EBA7-4758-9814-7DD896DA9977}"/>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C88A4A52-31A4-438E-84C5-8BC29EF04BDB}"/>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0367A44D-E9D6-41F1-B9CA-0C9AAEBE71CB}"/>
              </a:ext>
            </a:extLst>
          </p:cNvPr>
          <p:cNvSpPr>
            <a:spLocks noGrp="1"/>
          </p:cNvSpPr>
          <p:nvPr>
            <p:ph type="sldNum" sz="quarter" idx="12"/>
          </p:nvPr>
        </p:nvSpPr>
        <p:spPr/>
        <p:txBody>
          <a:bodyPr/>
          <a:lstStyle/>
          <a:p>
            <a:fld id="{4FAB73BC-B049-4115-A692-8D63A059BFB8}" type="slidenum">
              <a:rPr lang="en-US" smtClean="0"/>
              <a:pPr/>
              <a:t>27</a:t>
            </a:fld>
            <a:endParaRPr lang="en-US" dirty="0"/>
          </a:p>
        </p:txBody>
      </p:sp>
    </p:spTree>
    <p:extLst>
      <p:ext uri="{BB962C8B-B14F-4D97-AF65-F5344CB8AC3E}">
        <p14:creationId xmlns:p14="http://schemas.microsoft.com/office/powerpoint/2010/main" val="45704834"/>
      </p:ext>
    </p:extLst>
  </p:cSld>
  <p:clrMapOvr>
    <a:masterClrMapping/>
  </p:clrMapOvr>
  <p:transition spd="med">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337B2-FAA1-4C8B-8A13-402D04C4983E}"/>
              </a:ext>
            </a:extLst>
          </p:cNvPr>
          <p:cNvSpPr>
            <a:spLocks noGrp="1"/>
          </p:cNvSpPr>
          <p:nvPr>
            <p:ph type="title"/>
          </p:nvPr>
        </p:nvSpPr>
        <p:spPr/>
        <p:txBody>
          <a:bodyPr/>
          <a:lstStyle/>
          <a:p>
            <a:pPr algn="ctr"/>
            <a:r>
              <a:rPr lang="en-US" dirty="0"/>
              <a:t>The Garden</a:t>
            </a:r>
          </a:p>
        </p:txBody>
      </p:sp>
      <p:sp>
        <p:nvSpPr>
          <p:cNvPr id="3" name="Content Placeholder 2">
            <a:extLst>
              <a:ext uri="{FF2B5EF4-FFF2-40B4-BE49-F238E27FC236}">
                <a16:creationId xmlns:a16="http://schemas.microsoft.com/office/drawing/2014/main" id="{3A1A8E44-2CB4-4053-91A0-711EEC3E2FF3}"/>
              </a:ext>
            </a:extLst>
          </p:cNvPr>
          <p:cNvSpPr>
            <a:spLocks noGrp="1"/>
          </p:cNvSpPr>
          <p:nvPr>
            <p:ph idx="1"/>
          </p:nvPr>
        </p:nvSpPr>
        <p:spPr/>
        <p:txBody>
          <a:bodyPr/>
          <a:lstStyle/>
          <a:p>
            <a:r>
              <a:rPr lang="en-US" dirty="0"/>
              <a:t>As before, this Section has two classes, the Public Garden and the Private Garden.</a:t>
            </a:r>
          </a:p>
          <a:p>
            <a:r>
              <a:rPr lang="en-US" dirty="0"/>
              <a:t>Also as before, the name of the Public Garden must be identified on the entry tag.</a:t>
            </a:r>
          </a:p>
          <a:p>
            <a:r>
              <a:rPr lang="en-US" dirty="0"/>
              <a:t>What has changed, is that naming of a Private Garden is no longer a requirement.</a:t>
            </a:r>
          </a:p>
          <a:p>
            <a:r>
              <a:rPr lang="en-US" dirty="0"/>
              <a:t>If the owner of the garden so wishes, a Private Garden may optionally be named on the entry tag. </a:t>
            </a:r>
          </a:p>
        </p:txBody>
      </p:sp>
      <p:sp>
        <p:nvSpPr>
          <p:cNvPr id="4" name="Date Placeholder 3">
            <a:extLst>
              <a:ext uri="{FF2B5EF4-FFF2-40B4-BE49-F238E27FC236}">
                <a16:creationId xmlns:a16="http://schemas.microsoft.com/office/drawing/2014/main" id="{25DC2F39-313B-4373-BB74-B952487FB2A5}"/>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A1431B21-D58F-44EB-B36D-EE71EC6D3786}"/>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9A10646C-6BC7-4278-91E7-764FBED8B315}"/>
              </a:ext>
            </a:extLst>
          </p:cNvPr>
          <p:cNvSpPr>
            <a:spLocks noGrp="1"/>
          </p:cNvSpPr>
          <p:nvPr>
            <p:ph type="sldNum" sz="quarter" idx="12"/>
          </p:nvPr>
        </p:nvSpPr>
        <p:spPr/>
        <p:txBody>
          <a:bodyPr/>
          <a:lstStyle/>
          <a:p>
            <a:fld id="{4FAB73BC-B049-4115-A692-8D63A059BFB8}" type="slidenum">
              <a:rPr lang="en-US" smtClean="0"/>
              <a:pPr/>
              <a:t>28</a:t>
            </a:fld>
            <a:endParaRPr lang="en-US" dirty="0"/>
          </a:p>
        </p:txBody>
      </p:sp>
    </p:spTree>
    <p:extLst>
      <p:ext uri="{BB962C8B-B14F-4D97-AF65-F5344CB8AC3E}">
        <p14:creationId xmlns:p14="http://schemas.microsoft.com/office/powerpoint/2010/main" val="4024470095"/>
      </p:ext>
    </p:extLst>
  </p:cSld>
  <p:clrMapOvr>
    <a:masterClrMapping/>
  </p:clrMapOvr>
  <p:transition spd="med">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97E2F-71E4-4457-8838-3D583FCCC6F5}"/>
              </a:ext>
            </a:extLst>
          </p:cNvPr>
          <p:cNvSpPr>
            <a:spLocks noGrp="1"/>
          </p:cNvSpPr>
          <p:nvPr>
            <p:ph type="title"/>
          </p:nvPr>
        </p:nvSpPr>
        <p:spPr/>
        <p:txBody>
          <a:bodyPr/>
          <a:lstStyle/>
          <a:p>
            <a:pPr algn="ctr"/>
            <a:r>
              <a:rPr lang="en-US" dirty="0"/>
              <a:t>Creative Interpretation</a:t>
            </a:r>
          </a:p>
        </p:txBody>
      </p:sp>
      <p:sp>
        <p:nvSpPr>
          <p:cNvPr id="3" name="Content Placeholder 2">
            <a:extLst>
              <a:ext uri="{FF2B5EF4-FFF2-40B4-BE49-F238E27FC236}">
                <a16:creationId xmlns:a16="http://schemas.microsoft.com/office/drawing/2014/main" id="{39AD1D1E-B170-4FF4-BD22-8A0638CF1401}"/>
              </a:ext>
            </a:extLst>
          </p:cNvPr>
          <p:cNvSpPr>
            <a:spLocks noGrp="1"/>
          </p:cNvSpPr>
          <p:nvPr>
            <p:ph idx="1"/>
          </p:nvPr>
        </p:nvSpPr>
        <p:spPr/>
        <p:txBody>
          <a:bodyPr/>
          <a:lstStyle/>
          <a:p>
            <a:r>
              <a:rPr lang="en-US" dirty="0"/>
              <a:t>This is the section with the most change.</a:t>
            </a:r>
          </a:p>
          <a:p>
            <a:r>
              <a:rPr lang="en-US" dirty="0"/>
              <a:t>The changes provide many more creative opportunities for the exhibitor.</a:t>
            </a:r>
          </a:p>
          <a:p>
            <a:r>
              <a:rPr lang="en-US" dirty="0"/>
              <a:t>A separate PowerPoint presentation on Creative Interpretation is a rose.org</a:t>
            </a:r>
          </a:p>
          <a:p>
            <a:r>
              <a:rPr lang="en-US" dirty="0"/>
              <a:t>“The photograph should demonstrate originality and creativity. This may include processes used to alter the original image such as colorizing, texturing, dodging, burning, dithering, painting, shadowing, blurring, layering, cloning, filtering, merging, cropping. Composites, portions of roses, and roses with petals cut off are allowed in this class. Camera-less photographic techniques such as scanning may be included in this class. Color, Black &amp; White, Sepia, or combinations of these are permitted in this class. Photo enhancement software is permitted in this class. The photographer is allowed and encouraged to utilize the full range of tools and processes to express his or her vision in the creation of rose art.” (10-4) </a:t>
            </a:r>
          </a:p>
        </p:txBody>
      </p:sp>
      <p:sp>
        <p:nvSpPr>
          <p:cNvPr id="4" name="Date Placeholder 3">
            <a:extLst>
              <a:ext uri="{FF2B5EF4-FFF2-40B4-BE49-F238E27FC236}">
                <a16:creationId xmlns:a16="http://schemas.microsoft.com/office/drawing/2014/main" id="{B7252D11-7348-4889-A53C-8CD07F7DD4A7}"/>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8E8E6C4C-4EB3-476A-999D-E253DD434F6F}"/>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FB001DA1-FA69-4F42-909E-C1C231968E77}"/>
              </a:ext>
            </a:extLst>
          </p:cNvPr>
          <p:cNvSpPr>
            <a:spLocks noGrp="1"/>
          </p:cNvSpPr>
          <p:nvPr>
            <p:ph type="sldNum" sz="quarter" idx="12"/>
          </p:nvPr>
        </p:nvSpPr>
        <p:spPr/>
        <p:txBody>
          <a:bodyPr/>
          <a:lstStyle/>
          <a:p>
            <a:fld id="{4FAB73BC-B049-4115-A692-8D63A059BFB8}" type="slidenum">
              <a:rPr lang="en-US" smtClean="0"/>
              <a:pPr/>
              <a:t>29</a:t>
            </a:fld>
            <a:endParaRPr lang="en-US" dirty="0"/>
          </a:p>
        </p:txBody>
      </p:sp>
    </p:spTree>
    <p:extLst>
      <p:ext uri="{BB962C8B-B14F-4D97-AF65-F5344CB8AC3E}">
        <p14:creationId xmlns:p14="http://schemas.microsoft.com/office/powerpoint/2010/main" val="2149966934"/>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A3658-05E1-417A-B73C-6C0E004F5A0F}"/>
              </a:ext>
            </a:extLst>
          </p:cNvPr>
          <p:cNvSpPr>
            <a:spLocks noGrp="1"/>
          </p:cNvSpPr>
          <p:nvPr>
            <p:ph type="ctrTitle"/>
          </p:nvPr>
        </p:nvSpPr>
        <p:spPr/>
        <p:txBody>
          <a:bodyPr/>
          <a:lstStyle/>
          <a:p>
            <a:r>
              <a:rPr lang="en-US" sz="2400" dirty="0">
                <a:solidFill>
                  <a:prstClr val="white"/>
                </a:solidFill>
              </a:rPr>
              <a:t>The American Rose Society’s first Photography Committee, Chaired by Curtis Aumiller and with members Tom Mayhew, Bill </a:t>
            </a:r>
            <a:r>
              <a:rPr lang="en-US" sz="2400" dirty="0" err="1">
                <a:solidFill>
                  <a:prstClr val="white"/>
                </a:solidFill>
              </a:rPr>
              <a:t>Kozemchak</a:t>
            </a:r>
            <a:r>
              <a:rPr lang="en-US" sz="2400" dirty="0">
                <a:solidFill>
                  <a:prstClr val="white"/>
                </a:solidFill>
              </a:rPr>
              <a:t>, Bruce Monroe (all Penn-Jersey District) and Susan Brandt Graham (Pacific Southwest District) has worked on Guidelines and rules for judging rose photography since 2012.</a:t>
            </a:r>
            <a:br>
              <a:rPr lang="en-US" sz="2400" dirty="0">
                <a:solidFill>
                  <a:prstClr val="white"/>
                </a:solidFill>
              </a:rPr>
            </a:br>
            <a:r>
              <a:rPr lang="en-US" sz="2400" dirty="0">
                <a:solidFill>
                  <a:prstClr val="white"/>
                </a:solidFill>
              </a:rPr>
              <a:t>The ARS Board approved the final version of the first edition in September, 2017</a:t>
            </a:r>
            <a:endParaRPr lang="en-US" sz="2400" dirty="0"/>
          </a:p>
        </p:txBody>
      </p:sp>
      <p:sp>
        <p:nvSpPr>
          <p:cNvPr id="3" name="Subtitle 2">
            <a:extLst>
              <a:ext uri="{FF2B5EF4-FFF2-40B4-BE49-F238E27FC236}">
                <a16:creationId xmlns:a16="http://schemas.microsoft.com/office/drawing/2014/main" id="{4E9FD344-1DE1-493F-B193-BCAF683A8614}"/>
              </a:ext>
            </a:extLst>
          </p:cNvPr>
          <p:cNvSpPr>
            <a:spLocks noGrp="1"/>
          </p:cNvSpPr>
          <p:nvPr>
            <p:ph type="subTitle" idx="1"/>
          </p:nvPr>
        </p:nvSpPr>
        <p:spPr/>
        <p:txBody>
          <a:bodyPr>
            <a:normAutofit fontScale="92500" lnSpcReduction="20000"/>
          </a:bodyPr>
          <a:lstStyle/>
          <a:p>
            <a:pPr lvl="0">
              <a:buClr>
                <a:srgbClr val="E3DED1">
                  <a:lumMod val="60000"/>
                  <a:lumOff val="40000"/>
                </a:srgbClr>
              </a:buClr>
            </a:pPr>
            <a:r>
              <a:rPr lang="en-US" dirty="0">
                <a:solidFill>
                  <a:prstClr val="white"/>
                </a:solidFill>
                <a:latin typeface="Lato Light" panose="020F0502020204030203" pitchFamily="34" charset="0"/>
                <a:ea typeface="Lato Light" panose="020F0502020204030203" pitchFamily="34" charset="0"/>
                <a:cs typeface="Lato Light" panose="020F0502020204030203" pitchFamily="34" charset="0"/>
              </a:rPr>
              <a:t>This PowerPoint provides a brief overview of the Guidelines for Exhibitors and Judges.</a:t>
            </a:r>
          </a:p>
          <a:p>
            <a:pPr lvl="0">
              <a:buClr>
                <a:srgbClr val="E3DED1">
                  <a:lumMod val="60000"/>
                  <a:lumOff val="40000"/>
                </a:srgbClr>
              </a:buClr>
            </a:pPr>
            <a:r>
              <a:rPr lang="en-US" dirty="0">
                <a:solidFill>
                  <a:prstClr val="white"/>
                </a:solidFill>
                <a:latin typeface="Lato Light" panose="020F0502020204030203" pitchFamily="34" charset="0"/>
                <a:ea typeface="Lato Light" panose="020F0502020204030203" pitchFamily="34" charset="0"/>
                <a:cs typeface="Lato Light" panose="020F0502020204030203" pitchFamily="34" charset="0"/>
              </a:rPr>
              <a:t>It is one of a series of presentations on rose photography that can be found at rose.org.</a:t>
            </a:r>
          </a:p>
          <a:p>
            <a:endParaRPr lang="en-US" dirty="0"/>
          </a:p>
        </p:txBody>
      </p:sp>
    </p:spTree>
    <p:extLst>
      <p:ext uri="{BB962C8B-B14F-4D97-AF65-F5344CB8AC3E}">
        <p14:creationId xmlns:p14="http://schemas.microsoft.com/office/powerpoint/2010/main" val="3875003487"/>
      </p:ext>
    </p:extLst>
  </p:cSld>
  <p:clrMapOvr>
    <a:masterClrMapping/>
  </p:clrMapOvr>
  <p:transition spd="med">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980D4-8809-4DCD-9068-6523DF940C72}"/>
              </a:ext>
            </a:extLst>
          </p:cNvPr>
          <p:cNvSpPr>
            <a:spLocks noGrp="1"/>
          </p:cNvSpPr>
          <p:nvPr>
            <p:ph type="title"/>
          </p:nvPr>
        </p:nvSpPr>
        <p:spPr/>
        <p:txBody>
          <a:bodyPr/>
          <a:lstStyle/>
          <a:p>
            <a:pPr algn="ctr"/>
            <a:r>
              <a:rPr lang="en-US" dirty="0"/>
              <a:t>Creative Interpretation (Cont’d)</a:t>
            </a:r>
          </a:p>
        </p:txBody>
      </p:sp>
      <p:sp>
        <p:nvSpPr>
          <p:cNvPr id="3" name="Content Placeholder 2">
            <a:extLst>
              <a:ext uri="{FF2B5EF4-FFF2-40B4-BE49-F238E27FC236}">
                <a16:creationId xmlns:a16="http://schemas.microsoft.com/office/drawing/2014/main" id="{E483E4C5-3E1B-4B36-853B-59CE9028382B}"/>
              </a:ext>
            </a:extLst>
          </p:cNvPr>
          <p:cNvSpPr>
            <a:spLocks noGrp="1"/>
          </p:cNvSpPr>
          <p:nvPr>
            <p:ph idx="1"/>
          </p:nvPr>
        </p:nvSpPr>
        <p:spPr/>
        <p:txBody>
          <a:bodyPr/>
          <a:lstStyle/>
          <a:p>
            <a:r>
              <a:rPr lang="en-US" dirty="0"/>
              <a:t>Note that portions of roses, and roses with petals cut off (“dropped off the frame”), which are heavily penalized in any classes in the section The Rose, are allowed and welcomed in Creative Interpretation.</a:t>
            </a:r>
          </a:p>
          <a:p>
            <a:r>
              <a:rPr lang="en-US" dirty="0"/>
              <a:t>Black and white, toned, selectively colored, etc. images are welcome in this Section.</a:t>
            </a:r>
          </a:p>
          <a:p>
            <a:r>
              <a:rPr lang="en-US" dirty="0"/>
              <a:t>Note that several different classes may be offered within this Section (which is true of other sections as well).</a:t>
            </a:r>
          </a:p>
          <a:p>
            <a:r>
              <a:rPr lang="en-US" dirty="0"/>
              <a:t>This section provides the most freedom of expression for each exhibitor.</a:t>
            </a:r>
          </a:p>
          <a:p>
            <a:r>
              <a:rPr lang="en-US" dirty="0"/>
              <a:t>This section is truly intended to provide many opportunities for </a:t>
            </a:r>
            <a:r>
              <a:rPr lang="en-US" sz="7200" cap="all" spc="-100" dirty="0">
                <a:solidFill>
                  <a:srgbClr val="FFFF00"/>
                </a:solidFill>
                <a:effectLst>
                  <a:outerShdw blurRad="38100" dist="12700" dir="2700000" algn="tl" rotWithShape="0">
                    <a:prstClr val="black">
                      <a:alpha val="40000"/>
                    </a:prstClr>
                  </a:outerShdw>
                </a:effectLst>
                <a:latin typeface="Kristen ITC" panose="03050502040202030202" pitchFamily="66" charset="0"/>
              </a:rPr>
              <a:t>fun </a:t>
            </a:r>
            <a:endParaRPr lang="en-US" cap="all" spc="-100" dirty="0">
              <a:latin typeface="Century Gothic" panose="020B0502020202020204" pitchFamily="34" charset="0"/>
            </a:endParaRPr>
          </a:p>
          <a:p>
            <a:pPr marL="0" indent="0">
              <a:buNone/>
            </a:pPr>
            <a:endParaRPr lang="en-US" sz="7200" cap="all" spc="-100" dirty="0">
              <a:effectLst>
                <a:outerShdw blurRad="38100" dist="12700" dir="2700000" algn="tl" rotWithShape="0">
                  <a:prstClr val="black">
                    <a:alpha val="40000"/>
                  </a:prstClr>
                </a:outerShdw>
              </a:effectLst>
              <a:latin typeface="Kristen ITC" panose="03050502040202030202" pitchFamily="66" charset="0"/>
            </a:endParaRPr>
          </a:p>
          <a:p>
            <a:endParaRPr lang="en-US" dirty="0"/>
          </a:p>
        </p:txBody>
      </p:sp>
      <p:sp>
        <p:nvSpPr>
          <p:cNvPr id="4" name="Date Placeholder 3">
            <a:extLst>
              <a:ext uri="{FF2B5EF4-FFF2-40B4-BE49-F238E27FC236}">
                <a16:creationId xmlns:a16="http://schemas.microsoft.com/office/drawing/2014/main" id="{644B4E87-0EA4-4333-B1BD-EB2E42E2BA7F}"/>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712D3949-FDB8-4E61-BF26-FEA57F4C387B}"/>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2F266DB3-53F5-4393-BE3D-44F481F38DAB}"/>
              </a:ext>
            </a:extLst>
          </p:cNvPr>
          <p:cNvSpPr>
            <a:spLocks noGrp="1"/>
          </p:cNvSpPr>
          <p:nvPr>
            <p:ph type="sldNum" sz="quarter" idx="12"/>
          </p:nvPr>
        </p:nvSpPr>
        <p:spPr/>
        <p:txBody>
          <a:bodyPr/>
          <a:lstStyle/>
          <a:p>
            <a:fld id="{4FAB73BC-B049-4115-A692-8D63A059BFB8}" type="slidenum">
              <a:rPr lang="en-US" smtClean="0"/>
              <a:pPr/>
              <a:t>30</a:t>
            </a:fld>
            <a:endParaRPr lang="en-US" dirty="0"/>
          </a:p>
        </p:txBody>
      </p:sp>
    </p:spTree>
    <p:extLst>
      <p:ext uri="{BB962C8B-B14F-4D97-AF65-F5344CB8AC3E}">
        <p14:creationId xmlns:p14="http://schemas.microsoft.com/office/powerpoint/2010/main" val="2160639263"/>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83D61-D257-4522-93B0-6590905C0581}"/>
              </a:ext>
            </a:extLst>
          </p:cNvPr>
          <p:cNvSpPr>
            <a:spLocks noGrp="1"/>
          </p:cNvSpPr>
          <p:nvPr>
            <p:ph type="title"/>
          </p:nvPr>
        </p:nvSpPr>
        <p:spPr/>
        <p:txBody>
          <a:bodyPr>
            <a:normAutofit fontScale="90000"/>
          </a:bodyPr>
          <a:lstStyle/>
          <a:p>
            <a:pPr algn="ctr"/>
            <a:r>
              <a:rPr lang="en-US" sz="3600" b="1" dirty="0"/>
              <a:t>New Processes and Techniques Are Allowed in “Creative Interpretation” in the 2017 ARS Photography Guidelines</a:t>
            </a:r>
          </a:p>
        </p:txBody>
      </p:sp>
      <p:sp>
        <p:nvSpPr>
          <p:cNvPr id="3" name="Content Placeholder 2">
            <a:extLst>
              <a:ext uri="{FF2B5EF4-FFF2-40B4-BE49-F238E27FC236}">
                <a16:creationId xmlns:a16="http://schemas.microsoft.com/office/drawing/2014/main" id="{36E61F4A-8B65-40A6-97EC-5044ADDD21CE}"/>
              </a:ext>
            </a:extLst>
          </p:cNvPr>
          <p:cNvSpPr>
            <a:spLocks noGrp="1"/>
          </p:cNvSpPr>
          <p:nvPr>
            <p:ph idx="1"/>
          </p:nvPr>
        </p:nvSpPr>
        <p:spPr/>
        <p:txBody>
          <a:bodyPr>
            <a:normAutofit/>
          </a:bodyPr>
          <a:lstStyle/>
          <a:p>
            <a:r>
              <a:rPr lang="en-US" sz="1900" dirty="0"/>
              <a:t>“</a:t>
            </a:r>
            <a:r>
              <a:rPr lang="en-US" b="1" dirty="0"/>
              <a:t>Creative Interpretation – </a:t>
            </a:r>
            <a:r>
              <a:rPr lang="en-US" dirty="0"/>
              <a:t>This is where the exhibitor can allow their imagination to run free. Many times the use of photo editing software for enhancement is utilized in this class. This can range from the use of different filters to color changes to fully composited images to camera-less photographic images such as those created with the use of scanners. The judge needs to remember that actual photographic excellence can also be used in creative interpretation with no use of photo editing software. These types of exhibits should be rewarded. “</a:t>
            </a:r>
          </a:p>
          <a:p>
            <a:r>
              <a:rPr lang="en-US" dirty="0"/>
              <a:t>Examples of beautiful camera-less photographic images can be seen in the 2017 July/August American Rose Magazine. These were done by scanning.</a:t>
            </a:r>
          </a:p>
          <a:p>
            <a:r>
              <a:rPr lang="en-US" dirty="0"/>
              <a:t>“Another aspect to remember is that adding words or other images can also be a creative interpretation. Individual rose varieties need not be identified on the entry tag for this class. The creative naming of the exhibit is part of the creative interpretation of the </a:t>
            </a:r>
            <a:r>
              <a:rPr lang="en-US"/>
              <a:t>exhibit.” </a:t>
            </a:r>
            <a:endParaRPr lang="en-US" dirty="0"/>
          </a:p>
          <a:p>
            <a:endParaRPr lang="en-US" dirty="0"/>
          </a:p>
        </p:txBody>
      </p:sp>
      <p:sp>
        <p:nvSpPr>
          <p:cNvPr id="5" name="Footer Placeholder 4">
            <a:extLst>
              <a:ext uri="{FF2B5EF4-FFF2-40B4-BE49-F238E27FC236}">
                <a16:creationId xmlns:a16="http://schemas.microsoft.com/office/drawing/2014/main" id="{60CCEF27-F110-45D1-A9F7-CF9B7C2D4C94}"/>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FC3E55CB-B61F-4561-9596-2D6411C43730}"/>
              </a:ext>
            </a:extLst>
          </p:cNvPr>
          <p:cNvSpPr>
            <a:spLocks noGrp="1"/>
          </p:cNvSpPr>
          <p:nvPr>
            <p:ph type="sldNum" sz="quarter" idx="12"/>
          </p:nvPr>
        </p:nvSpPr>
        <p:spPr/>
        <p:txBody>
          <a:bodyPr/>
          <a:lstStyle/>
          <a:p>
            <a:fld id="{4FAB73BC-B049-4115-A692-8D63A059BFB8}" type="slidenum">
              <a:rPr lang="en-US" smtClean="0"/>
              <a:pPr/>
              <a:t>31</a:t>
            </a:fld>
            <a:endParaRPr lang="en-US" dirty="0"/>
          </a:p>
        </p:txBody>
      </p:sp>
      <p:sp>
        <p:nvSpPr>
          <p:cNvPr id="4" name="Date Placeholder 3">
            <a:extLst>
              <a:ext uri="{FF2B5EF4-FFF2-40B4-BE49-F238E27FC236}">
                <a16:creationId xmlns:a16="http://schemas.microsoft.com/office/drawing/2014/main" id="{CA1AFC1F-E071-47DF-92FB-3ECED8C86317}"/>
              </a:ext>
            </a:extLst>
          </p:cNvPr>
          <p:cNvSpPr>
            <a:spLocks noGrp="1"/>
          </p:cNvSpPr>
          <p:nvPr>
            <p:ph type="dt" sz="half" idx="10"/>
          </p:nvPr>
        </p:nvSpPr>
        <p:spPr/>
        <p:txBody>
          <a:bodyPr/>
          <a:lstStyle/>
          <a:p>
            <a:r>
              <a:rPr lang="en-US"/>
              <a:t>11/10/2017</a:t>
            </a:r>
            <a:endParaRPr lang="en-US" dirty="0"/>
          </a:p>
        </p:txBody>
      </p:sp>
    </p:spTree>
    <p:extLst>
      <p:ext uri="{BB962C8B-B14F-4D97-AF65-F5344CB8AC3E}">
        <p14:creationId xmlns:p14="http://schemas.microsoft.com/office/powerpoint/2010/main" val="670111232"/>
      </p:ext>
    </p:extLst>
  </p:cSld>
  <p:clrMapOvr>
    <a:masterClrMapping/>
  </p:clrMapOvr>
  <p:transition spd="med">
    <p:pull/>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5106A-87CC-4D1F-8B46-C316C0A3D82A}"/>
              </a:ext>
            </a:extLst>
          </p:cNvPr>
          <p:cNvSpPr>
            <a:spLocks noGrp="1"/>
          </p:cNvSpPr>
          <p:nvPr>
            <p:ph type="title"/>
          </p:nvPr>
        </p:nvSpPr>
        <p:spPr/>
        <p:txBody>
          <a:bodyPr>
            <a:noAutofit/>
          </a:bodyPr>
          <a:lstStyle/>
          <a:p>
            <a:pPr algn="ctr"/>
            <a:r>
              <a:rPr lang="en-US" sz="3600" dirty="0"/>
              <a:t>This Is a Section Where Potentially “Anything Goes,” But Be Sure to Read the Show Schedule</a:t>
            </a:r>
          </a:p>
        </p:txBody>
      </p:sp>
      <p:sp>
        <p:nvSpPr>
          <p:cNvPr id="3" name="Content Placeholder 2">
            <a:extLst>
              <a:ext uri="{FF2B5EF4-FFF2-40B4-BE49-F238E27FC236}">
                <a16:creationId xmlns:a16="http://schemas.microsoft.com/office/drawing/2014/main" id="{5D50FF00-1098-4A57-B0FE-B55108CB741A}"/>
              </a:ext>
            </a:extLst>
          </p:cNvPr>
          <p:cNvSpPr>
            <a:spLocks noGrp="1"/>
          </p:cNvSpPr>
          <p:nvPr>
            <p:ph idx="1"/>
          </p:nvPr>
        </p:nvSpPr>
        <p:spPr/>
        <p:txBody>
          <a:bodyPr>
            <a:normAutofit fontScale="85000" lnSpcReduction="20000"/>
          </a:bodyPr>
          <a:lstStyle/>
          <a:p>
            <a:r>
              <a:rPr lang="en-US" sz="2400" dirty="0"/>
              <a:t>The 2017 ARS Guidelines allow any approach to individual interpretation of “rose art.”</a:t>
            </a:r>
          </a:p>
          <a:p>
            <a:r>
              <a:rPr lang="en-US" sz="2400" dirty="0"/>
              <a:t>Some show schedules also truly allow any approach to individual interpretation of “rose art.”</a:t>
            </a:r>
          </a:p>
          <a:p>
            <a:r>
              <a:rPr lang="en-US" sz="2400" dirty="0"/>
              <a:t>However, for example, some schedules may call for specific types of interpretation, such as “abstract” or “impressionistic” images, or “realistic” images, or many other possibilities, which limit the types of creative images allowed in that particular show. Be sure to know the schedule.</a:t>
            </a:r>
          </a:p>
          <a:p>
            <a:r>
              <a:rPr lang="en-US" sz="2400" dirty="0"/>
              <a:t>Some schedules may have two (or more) classes within this section, allowing for a variety of artistic interpretations of the Rose.</a:t>
            </a:r>
          </a:p>
          <a:p>
            <a:r>
              <a:rPr lang="en-US" sz="2400" b="1" dirty="0"/>
              <a:t>Schedule writers are encouraged to allow for a broad range of creative interpretation of the Rose, including multiple classes where practical and possible.</a:t>
            </a:r>
          </a:p>
        </p:txBody>
      </p:sp>
      <p:sp>
        <p:nvSpPr>
          <p:cNvPr id="5" name="Footer Placeholder 4">
            <a:extLst>
              <a:ext uri="{FF2B5EF4-FFF2-40B4-BE49-F238E27FC236}">
                <a16:creationId xmlns:a16="http://schemas.microsoft.com/office/drawing/2014/main" id="{5017B697-DE2D-47F8-B6BB-1A57C35BD3E1}"/>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9A34234E-F8C6-468C-8F4E-A20A7017E7AE}"/>
              </a:ext>
            </a:extLst>
          </p:cNvPr>
          <p:cNvSpPr>
            <a:spLocks noGrp="1"/>
          </p:cNvSpPr>
          <p:nvPr>
            <p:ph type="sldNum" sz="quarter" idx="12"/>
          </p:nvPr>
        </p:nvSpPr>
        <p:spPr/>
        <p:txBody>
          <a:bodyPr/>
          <a:lstStyle/>
          <a:p>
            <a:fld id="{4FAB73BC-B049-4115-A692-8D63A059BFB8}" type="slidenum">
              <a:rPr lang="en-US" smtClean="0"/>
              <a:pPr/>
              <a:t>32</a:t>
            </a:fld>
            <a:endParaRPr lang="en-US" dirty="0"/>
          </a:p>
        </p:txBody>
      </p:sp>
      <p:sp>
        <p:nvSpPr>
          <p:cNvPr id="4" name="Date Placeholder 3">
            <a:extLst>
              <a:ext uri="{FF2B5EF4-FFF2-40B4-BE49-F238E27FC236}">
                <a16:creationId xmlns:a16="http://schemas.microsoft.com/office/drawing/2014/main" id="{325D51FF-B9F0-47C9-8B4E-BB4359BCD605}"/>
              </a:ext>
            </a:extLst>
          </p:cNvPr>
          <p:cNvSpPr>
            <a:spLocks noGrp="1"/>
          </p:cNvSpPr>
          <p:nvPr>
            <p:ph type="dt" sz="half" idx="10"/>
          </p:nvPr>
        </p:nvSpPr>
        <p:spPr/>
        <p:txBody>
          <a:bodyPr/>
          <a:lstStyle/>
          <a:p>
            <a:r>
              <a:rPr lang="en-US"/>
              <a:t>11/10/2017</a:t>
            </a:r>
            <a:endParaRPr lang="en-US" dirty="0"/>
          </a:p>
        </p:txBody>
      </p:sp>
    </p:spTree>
    <p:extLst>
      <p:ext uri="{BB962C8B-B14F-4D97-AF65-F5344CB8AC3E}">
        <p14:creationId xmlns:p14="http://schemas.microsoft.com/office/powerpoint/2010/main" val="2608557881"/>
      </p:ext>
    </p:extLst>
  </p:cSld>
  <p:clrMapOvr>
    <a:masterClrMapping/>
  </p:clrMapOvr>
  <p:transition spd="med">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04D4-3839-48C4-BAAD-3D3A77BA02C4}"/>
              </a:ext>
            </a:extLst>
          </p:cNvPr>
          <p:cNvSpPr>
            <a:spLocks noGrp="1"/>
          </p:cNvSpPr>
          <p:nvPr>
            <p:ph type="title"/>
          </p:nvPr>
        </p:nvSpPr>
        <p:spPr/>
        <p:txBody>
          <a:bodyPr/>
          <a:lstStyle/>
          <a:p>
            <a:pPr algn="ctr"/>
            <a:r>
              <a:rPr lang="en-US" dirty="0"/>
              <a:t>Macro Photography</a:t>
            </a:r>
          </a:p>
        </p:txBody>
      </p:sp>
      <p:sp>
        <p:nvSpPr>
          <p:cNvPr id="3" name="Content Placeholder 2">
            <a:extLst>
              <a:ext uri="{FF2B5EF4-FFF2-40B4-BE49-F238E27FC236}">
                <a16:creationId xmlns:a16="http://schemas.microsoft.com/office/drawing/2014/main" id="{47AB9E1D-4315-47E4-8CD8-A898F53092A6}"/>
              </a:ext>
            </a:extLst>
          </p:cNvPr>
          <p:cNvSpPr>
            <a:spLocks noGrp="1"/>
          </p:cNvSpPr>
          <p:nvPr>
            <p:ph idx="1"/>
          </p:nvPr>
        </p:nvSpPr>
        <p:spPr/>
        <p:txBody>
          <a:bodyPr/>
          <a:lstStyle/>
          <a:p>
            <a:r>
              <a:rPr lang="en-US" dirty="0"/>
              <a:t>Per the Guidelines, “The use of a macro lens alone does not constitute a macro photograph. The terminology of macro is generally used for any type of close up photography. The premise behind macro photography is to take something very small or detailed, and to make it life size. This will usually require the use of a tripod and some practice. The judge must be aware of what the main subject is for the photo and ensure that this main subject is in focus. Outlying areas of the photo may become blurred or fuzzy depending on the size of the actual object being photographed.”</a:t>
            </a:r>
          </a:p>
          <a:p>
            <a:r>
              <a:rPr lang="en-US" dirty="0"/>
              <a:t> A separate PowerPoint presentation on macro photography is being prepared; watch for it in 2018.</a:t>
            </a:r>
          </a:p>
        </p:txBody>
      </p:sp>
      <p:sp>
        <p:nvSpPr>
          <p:cNvPr id="4" name="Date Placeholder 3">
            <a:extLst>
              <a:ext uri="{FF2B5EF4-FFF2-40B4-BE49-F238E27FC236}">
                <a16:creationId xmlns:a16="http://schemas.microsoft.com/office/drawing/2014/main" id="{0180D299-273F-426E-AF55-C444C77B6DDB}"/>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0E27BF93-162F-4CAD-82FB-9261A55908BA}"/>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ECDDEADE-31D6-4707-B1AB-DE0B4C778D3D}"/>
              </a:ext>
            </a:extLst>
          </p:cNvPr>
          <p:cNvSpPr>
            <a:spLocks noGrp="1"/>
          </p:cNvSpPr>
          <p:nvPr>
            <p:ph type="sldNum" sz="quarter" idx="12"/>
          </p:nvPr>
        </p:nvSpPr>
        <p:spPr/>
        <p:txBody>
          <a:bodyPr/>
          <a:lstStyle/>
          <a:p>
            <a:fld id="{4FAB73BC-B049-4115-A692-8D63A059BFB8}" type="slidenum">
              <a:rPr lang="en-US" smtClean="0"/>
              <a:pPr/>
              <a:t>33</a:t>
            </a:fld>
            <a:endParaRPr lang="en-US" dirty="0"/>
          </a:p>
        </p:txBody>
      </p:sp>
    </p:spTree>
    <p:extLst>
      <p:ext uri="{BB962C8B-B14F-4D97-AF65-F5344CB8AC3E}">
        <p14:creationId xmlns:p14="http://schemas.microsoft.com/office/powerpoint/2010/main" val="3100059160"/>
      </p:ext>
    </p:extLst>
  </p:cSld>
  <p:clrMapOvr>
    <a:masterClrMapping/>
  </p:clrMapOvr>
  <p:transition spd="med">
    <p:pull/>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2DAC3-D1FD-44C1-9B9F-536F8A77FCC1}"/>
              </a:ext>
            </a:extLst>
          </p:cNvPr>
          <p:cNvSpPr>
            <a:spLocks noGrp="1"/>
          </p:cNvSpPr>
          <p:nvPr>
            <p:ph type="title"/>
          </p:nvPr>
        </p:nvSpPr>
        <p:spPr/>
        <p:txBody>
          <a:bodyPr>
            <a:normAutofit fontScale="90000"/>
          </a:bodyPr>
          <a:lstStyle/>
          <a:p>
            <a:pPr algn="ctr"/>
            <a:r>
              <a:rPr lang="en-US" dirty="0"/>
              <a:t>Rose Photography Has Its </a:t>
            </a:r>
            <a:br>
              <a:rPr lang="en-US" dirty="0"/>
            </a:br>
            <a:r>
              <a:rPr lang="en-US" dirty="0"/>
              <a:t>First ARS National Challenge Class!</a:t>
            </a:r>
          </a:p>
        </p:txBody>
      </p:sp>
      <p:sp>
        <p:nvSpPr>
          <p:cNvPr id="3" name="Content Placeholder 2">
            <a:extLst>
              <a:ext uri="{FF2B5EF4-FFF2-40B4-BE49-F238E27FC236}">
                <a16:creationId xmlns:a16="http://schemas.microsoft.com/office/drawing/2014/main" id="{667E4084-4503-428D-A7CC-F6546F375537}"/>
              </a:ext>
            </a:extLst>
          </p:cNvPr>
          <p:cNvSpPr>
            <a:spLocks noGrp="1"/>
          </p:cNvSpPr>
          <p:nvPr>
            <p:ph idx="1"/>
          </p:nvPr>
        </p:nvSpPr>
        <p:spPr/>
        <p:txBody>
          <a:bodyPr/>
          <a:lstStyle/>
          <a:p>
            <a:r>
              <a:rPr lang="en-US" b="1" dirty="0"/>
              <a:t>NATIONAL MINIATURE CONFERENCE </a:t>
            </a:r>
            <a:endParaRPr lang="en-US" dirty="0"/>
          </a:p>
          <a:p>
            <a:r>
              <a:rPr lang="en-US" b="1" dirty="0"/>
              <a:t>PENN-JERSEY DISTRICT NATIONAL AWARD. </a:t>
            </a:r>
            <a:endParaRPr lang="en-US" dirty="0"/>
          </a:p>
          <a:p>
            <a:r>
              <a:rPr lang="en-US" dirty="0"/>
              <a:t>An entry of three miniature or </a:t>
            </a:r>
            <a:r>
              <a:rPr lang="en-US" dirty="0" err="1"/>
              <a:t>miniflora</a:t>
            </a:r>
            <a:r>
              <a:rPr lang="en-US" dirty="0"/>
              <a:t> specimens of one variety showing the three stages of development; one bud with petals beginning to unfurl, one at exhibition stage, and one fully open with stamens visible, each stage exhibited in a separate photograph. Each photograph must be mounted and matted with an outside dimension of 11 x 14. Photographs may be no smaller than 5 x 7 and no larger than 8 x 10. Pre-registration is required for entry in this class. Entries are limited to one entry per exhibitor. Entry will be placed by the exhibitor with assistance by the Chair of Photography. </a:t>
            </a:r>
          </a:p>
          <a:p>
            <a:r>
              <a:rPr lang="en-US" dirty="0"/>
              <a:t>All ARS Photography Challenge Classes are open only to current members of the American Rose Society. </a:t>
            </a:r>
          </a:p>
        </p:txBody>
      </p:sp>
      <p:sp>
        <p:nvSpPr>
          <p:cNvPr id="4" name="Date Placeholder 3">
            <a:extLst>
              <a:ext uri="{FF2B5EF4-FFF2-40B4-BE49-F238E27FC236}">
                <a16:creationId xmlns:a16="http://schemas.microsoft.com/office/drawing/2014/main" id="{E6A91B87-1836-4873-8F30-B9948C1F079C}"/>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19CB5DC4-E1AA-4A8E-A067-30C0988E32AF}"/>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BCC99FA0-9305-4ADD-AB7A-55905D070F18}"/>
              </a:ext>
            </a:extLst>
          </p:cNvPr>
          <p:cNvSpPr>
            <a:spLocks noGrp="1"/>
          </p:cNvSpPr>
          <p:nvPr>
            <p:ph type="sldNum" sz="quarter" idx="12"/>
          </p:nvPr>
        </p:nvSpPr>
        <p:spPr/>
        <p:txBody>
          <a:bodyPr/>
          <a:lstStyle/>
          <a:p>
            <a:fld id="{4FAB73BC-B049-4115-A692-8D63A059BFB8}" type="slidenum">
              <a:rPr lang="en-US" smtClean="0"/>
              <a:pPr/>
              <a:t>34</a:t>
            </a:fld>
            <a:endParaRPr lang="en-US" dirty="0"/>
          </a:p>
        </p:txBody>
      </p:sp>
    </p:spTree>
    <p:extLst>
      <p:ext uri="{BB962C8B-B14F-4D97-AF65-F5344CB8AC3E}">
        <p14:creationId xmlns:p14="http://schemas.microsoft.com/office/powerpoint/2010/main" val="3940254974"/>
      </p:ext>
    </p:extLst>
  </p:cSld>
  <p:clrMapOvr>
    <a:masterClrMapping/>
  </p:clrMapOvr>
  <p:transition spd="med">
    <p:pull/>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7CE47-48EF-4A22-AAEC-0F5F688D82B0}"/>
              </a:ext>
            </a:extLst>
          </p:cNvPr>
          <p:cNvSpPr>
            <a:spLocks noGrp="1"/>
          </p:cNvSpPr>
          <p:nvPr>
            <p:ph type="title"/>
          </p:nvPr>
        </p:nvSpPr>
        <p:spPr/>
        <p:txBody>
          <a:bodyPr>
            <a:normAutofit fontScale="90000"/>
          </a:bodyPr>
          <a:lstStyle/>
          <a:p>
            <a:pPr algn="ctr"/>
            <a:r>
              <a:rPr lang="en-US" dirty="0"/>
              <a:t>National Challenge Class:</a:t>
            </a:r>
            <a:br>
              <a:rPr lang="en-US" dirty="0"/>
            </a:br>
            <a:r>
              <a:rPr lang="en-US" dirty="0"/>
              <a:t>An Example Using ‘Child’s Play’</a:t>
            </a:r>
          </a:p>
        </p:txBody>
      </p:sp>
      <p:pic>
        <p:nvPicPr>
          <p:cNvPr id="5" name="Content Placeholder 4">
            <a:extLst>
              <a:ext uri="{FF2B5EF4-FFF2-40B4-BE49-F238E27FC236}">
                <a16:creationId xmlns:a16="http://schemas.microsoft.com/office/drawing/2014/main" id="{D0DF4D4D-EABD-44BB-AEA8-3B3729575AB5}"/>
              </a:ext>
            </a:extLst>
          </p:cNvPr>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2600678" y="2103438"/>
            <a:ext cx="6990643" cy="3932237"/>
          </a:xfrm>
          <a:prstGeom prst="rect">
            <a:avLst/>
          </a:prstGeom>
          <a:ln>
            <a:noFill/>
          </a:ln>
          <a:effectLst>
            <a:outerShdw blurRad="292100" dist="139700" dir="2700000" algn="tl" rotWithShape="0">
              <a:srgbClr val="333333">
                <a:alpha val="65000"/>
              </a:srgbClr>
            </a:outerShdw>
          </a:effectLst>
        </p:spPr>
      </p:pic>
      <p:sp>
        <p:nvSpPr>
          <p:cNvPr id="3" name="Date Placeholder 2">
            <a:extLst>
              <a:ext uri="{FF2B5EF4-FFF2-40B4-BE49-F238E27FC236}">
                <a16:creationId xmlns:a16="http://schemas.microsoft.com/office/drawing/2014/main" id="{070184BE-FFC2-4C30-97FD-92916A2EF790}"/>
              </a:ext>
            </a:extLst>
          </p:cNvPr>
          <p:cNvSpPr>
            <a:spLocks noGrp="1"/>
          </p:cNvSpPr>
          <p:nvPr>
            <p:ph type="dt" sz="half" idx="10"/>
          </p:nvPr>
        </p:nvSpPr>
        <p:spPr/>
        <p:txBody>
          <a:bodyPr/>
          <a:lstStyle/>
          <a:p>
            <a:r>
              <a:rPr lang="en-US"/>
              <a:t>11/10/2017</a:t>
            </a:r>
            <a:endParaRPr lang="en-US" dirty="0"/>
          </a:p>
        </p:txBody>
      </p:sp>
      <p:sp>
        <p:nvSpPr>
          <p:cNvPr id="4" name="Footer Placeholder 3">
            <a:extLst>
              <a:ext uri="{FF2B5EF4-FFF2-40B4-BE49-F238E27FC236}">
                <a16:creationId xmlns:a16="http://schemas.microsoft.com/office/drawing/2014/main" id="{E6713558-DF39-4DD7-BF82-CD2F68F69D31}"/>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C15C6452-18FA-4652-98C2-FFA11ACD1930}"/>
              </a:ext>
            </a:extLst>
          </p:cNvPr>
          <p:cNvSpPr>
            <a:spLocks noGrp="1"/>
          </p:cNvSpPr>
          <p:nvPr>
            <p:ph type="sldNum" sz="quarter" idx="12"/>
          </p:nvPr>
        </p:nvSpPr>
        <p:spPr/>
        <p:txBody>
          <a:bodyPr/>
          <a:lstStyle/>
          <a:p>
            <a:fld id="{4FAB73BC-B049-4115-A692-8D63A059BFB8}" type="slidenum">
              <a:rPr lang="en-US" smtClean="0"/>
              <a:pPr/>
              <a:t>35</a:t>
            </a:fld>
            <a:endParaRPr lang="en-US" dirty="0"/>
          </a:p>
        </p:txBody>
      </p:sp>
    </p:spTree>
    <p:extLst>
      <p:ext uri="{BB962C8B-B14F-4D97-AF65-F5344CB8AC3E}">
        <p14:creationId xmlns:p14="http://schemas.microsoft.com/office/powerpoint/2010/main" val="324204328"/>
      </p:ext>
    </p:extLst>
  </p:cSld>
  <p:clrMapOvr>
    <a:masterClrMapping/>
  </p:clrMapOvr>
  <p:transition spd="med">
    <p:pull/>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E45B3-58B2-4FAD-93E4-BC0C0DE273CB}"/>
              </a:ext>
            </a:extLst>
          </p:cNvPr>
          <p:cNvSpPr>
            <a:spLocks noGrp="1"/>
          </p:cNvSpPr>
          <p:nvPr>
            <p:ph type="title"/>
          </p:nvPr>
        </p:nvSpPr>
        <p:spPr/>
        <p:txBody>
          <a:bodyPr>
            <a:normAutofit fontScale="90000"/>
          </a:bodyPr>
          <a:lstStyle/>
          <a:p>
            <a:pPr algn="ctr"/>
            <a:r>
              <a:rPr lang="en-US" dirty="0"/>
              <a:t>A Few Things to Keep in Mind</a:t>
            </a:r>
            <a:br>
              <a:rPr lang="en-US" dirty="0"/>
            </a:br>
            <a:r>
              <a:rPr lang="en-US" dirty="0"/>
              <a:t>When Applying the New Guidelines</a:t>
            </a:r>
          </a:p>
        </p:txBody>
      </p:sp>
      <p:sp>
        <p:nvSpPr>
          <p:cNvPr id="3" name="Content Placeholder 2">
            <a:extLst>
              <a:ext uri="{FF2B5EF4-FFF2-40B4-BE49-F238E27FC236}">
                <a16:creationId xmlns:a16="http://schemas.microsoft.com/office/drawing/2014/main" id="{F639C89A-FD63-4753-91C3-28934F19F214}"/>
              </a:ext>
            </a:extLst>
          </p:cNvPr>
          <p:cNvSpPr>
            <a:spLocks noGrp="1"/>
          </p:cNvSpPr>
          <p:nvPr>
            <p:ph idx="1"/>
          </p:nvPr>
        </p:nvSpPr>
        <p:spPr/>
        <p:txBody>
          <a:bodyPr/>
          <a:lstStyle/>
          <a:p>
            <a:r>
              <a:rPr lang="en-US" dirty="0"/>
              <a:t>Flexibility in local shows</a:t>
            </a:r>
          </a:p>
          <a:p>
            <a:r>
              <a:rPr lang="en-US" dirty="0"/>
              <a:t>Creativity in show schedules</a:t>
            </a:r>
          </a:p>
          <a:p>
            <a:r>
              <a:rPr lang="en-US" dirty="0"/>
              <a:t>Importance of encouraging interest and participation in shows locally, and at District and National levels</a:t>
            </a:r>
          </a:p>
        </p:txBody>
      </p:sp>
      <p:sp>
        <p:nvSpPr>
          <p:cNvPr id="4" name="Date Placeholder 3">
            <a:extLst>
              <a:ext uri="{FF2B5EF4-FFF2-40B4-BE49-F238E27FC236}">
                <a16:creationId xmlns:a16="http://schemas.microsoft.com/office/drawing/2014/main" id="{61C791A9-AA25-427F-86EE-CAAB32152F41}"/>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B8EE4FB1-334B-4EF1-B1EF-A0F62B3C217E}"/>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DB2725AF-EF3C-4871-AE56-5142787FDAC1}"/>
              </a:ext>
            </a:extLst>
          </p:cNvPr>
          <p:cNvSpPr>
            <a:spLocks noGrp="1"/>
          </p:cNvSpPr>
          <p:nvPr>
            <p:ph type="sldNum" sz="quarter" idx="12"/>
          </p:nvPr>
        </p:nvSpPr>
        <p:spPr/>
        <p:txBody>
          <a:bodyPr/>
          <a:lstStyle/>
          <a:p>
            <a:fld id="{4FAB73BC-B049-4115-A692-8D63A059BFB8}" type="slidenum">
              <a:rPr lang="en-US" smtClean="0"/>
              <a:pPr/>
              <a:t>36</a:t>
            </a:fld>
            <a:endParaRPr lang="en-US" dirty="0"/>
          </a:p>
        </p:txBody>
      </p:sp>
    </p:spTree>
    <p:extLst>
      <p:ext uri="{BB962C8B-B14F-4D97-AF65-F5344CB8AC3E}">
        <p14:creationId xmlns:p14="http://schemas.microsoft.com/office/powerpoint/2010/main" val="594742667"/>
      </p:ext>
    </p:extLst>
  </p:cSld>
  <p:clrMapOvr>
    <a:masterClrMapping/>
  </p:clrMapOvr>
  <p:transition spd="med">
    <p:pull/>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D6C0D-1BF7-463C-8ED8-FD2DF19698C9}"/>
              </a:ext>
            </a:extLst>
          </p:cNvPr>
          <p:cNvSpPr>
            <a:spLocks noGrp="1"/>
          </p:cNvSpPr>
          <p:nvPr>
            <p:ph type="title"/>
          </p:nvPr>
        </p:nvSpPr>
        <p:spPr/>
        <p:txBody>
          <a:bodyPr/>
          <a:lstStyle/>
          <a:p>
            <a:pPr algn="ctr"/>
            <a:r>
              <a:rPr lang="en-US" dirty="0"/>
              <a:t>Flexibility in Local Shows</a:t>
            </a:r>
          </a:p>
        </p:txBody>
      </p:sp>
      <p:sp>
        <p:nvSpPr>
          <p:cNvPr id="3" name="Content Placeholder 2">
            <a:extLst>
              <a:ext uri="{FF2B5EF4-FFF2-40B4-BE49-F238E27FC236}">
                <a16:creationId xmlns:a16="http://schemas.microsoft.com/office/drawing/2014/main" id="{D7B7959B-4CBB-4CB9-979A-22B5D4354319}"/>
              </a:ext>
            </a:extLst>
          </p:cNvPr>
          <p:cNvSpPr>
            <a:spLocks noGrp="1"/>
          </p:cNvSpPr>
          <p:nvPr>
            <p:ph idx="1"/>
          </p:nvPr>
        </p:nvSpPr>
        <p:spPr/>
        <p:txBody>
          <a:bodyPr>
            <a:normAutofit/>
          </a:bodyPr>
          <a:lstStyle/>
          <a:p>
            <a:r>
              <a:rPr lang="en-US" sz="2000" dirty="0"/>
              <a:t>A rose photography show can be held without horticulture specimens being present. This does allow flexibility for having photo shows during months when there may not be horticultural specimens available for exhibition. </a:t>
            </a:r>
          </a:p>
          <a:p>
            <a:r>
              <a:rPr lang="en-US" sz="2000" dirty="0"/>
              <a:t>ALL ARS rose photography shows must be judged by ARS Accredited judges. </a:t>
            </a:r>
          </a:p>
          <a:p>
            <a:r>
              <a:rPr lang="en-US" sz="2000" dirty="0"/>
              <a:t>The society or district is also encouraged to be creative in their schedule writing, but remain within the rules and guidelines of the ARS in order to offer ARS awards. </a:t>
            </a:r>
          </a:p>
          <a:p>
            <a:r>
              <a:rPr lang="en-US" sz="2000" dirty="0"/>
              <a:t>The classes listed in Chapter 9 are also suggestions for local shows, but as with horticulture classes, societies are free to make their own classes as long as the scorecard can be applied within each class, and the Rules and Guidelines are followed.</a:t>
            </a:r>
          </a:p>
        </p:txBody>
      </p:sp>
      <p:sp>
        <p:nvSpPr>
          <p:cNvPr id="5" name="Footer Placeholder 4">
            <a:extLst>
              <a:ext uri="{FF2B5EF4-FFF2-40B4-BE49-F238E27FC236}">
                <a16:creationId xmlns:a16="http://schemas.microsoft.com/office/drawing/2014/main" id="{5BECE15C-FAEE-4215-A0DF-0F84A25D8BFF}"/>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E186500D-5F07-4721-B967-223BB90AB8EF}"/>
              </a:ext>
            </a:extLst>
          </p:cNvPr>
          <p:cNvSpPr>
            <a:spLocks noGrp="1"/>
          </p:cNvSpPr>
          <p:nvPr>
            <p:ph type="sldNum" sz="quarter" idx="12"/>
          </p:nvPr>
        </p:nvSpPr>
        <p:spPr/>
        <p:txBody>
          <a:bodyPr/>
          <a:lstStyle/>
          <a:p>
            <a:fld id="{4FAB73BC-B049-4115-A692-8D63A059BFB8}" type="slidenum">
              <a:rPr lang="en-US" smtClean="0"/>
              <a:pPr/>
              <a:t>37</a:t>
            </a:fld>
            <a:endParaRPr lang="en-US" dirty="0"/>
          </a:p>
        </p:txBody>
      </p:sp>
      <p:sp>
        <p:nvSpPr>
          <p:cNvPr id="4" name="Date Placeholder 3">
            <a:extLst>
              <a:ext uri="{FF2B5EF4-FFF2-40B4-BE49-F238E27FC236}">
                <a16:creationId xmlns:a16="http://schemas.microsoft.com/office/drawing/2014/main" id="{FAF1CE88-9899-4930-B28E-B637E0649FA7}"/>
              </a:ext>
            </a:extLst>
          </p:cNvPr>
          <p:cNvSpPr>
            <a:spLocks noGrp="1"/>
          </p:cNvSpPr>
          <p:nvPr>
            <p:ph type="dt" sz="half" idx="10"/>
          </p:nvPr>
        </p:nvSpPr>
        <p:spPr/>
        <p:txBody>
          <a:bodyPr/>
          <a:lstStyle/>
          <a:p>
            <a:r>
              <a:rPr lang="en-US"/>
              <a:t>11/10/2017</a:t>
            </a:r>
            <a:endParaRPr lang="en-US" dirty="0"/>
          </a:p>
        </p:txBody>
      </p:sp>
    </p:spTree>
    <p:extLst>
      <p:ext uri="{BB962C8B-B14F-4D97-AF65-F5344CB8AC3E}">
        <p14:creationId xmlns:p14="http://schemas.microsoft.com/office/powerpoint/2010/main" val="3504815226"/>
      </p:ext>
    </p:extLst>
  </p:cSld>
  <p:clrMapOvr>
    <a:masterClrMapping/>
  </p:clrMapOvr>
  <p:transition spd="med">
    <p:pull/>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673E3-DC8D-45C6-89A6-C7624B72F91F}"/>
              </a:ext>
            </a:extLst>
          </p:cNvPr>
          <p:cNvSpPr>
            <a:spLocks noGrp="1"/>
          </p:cNvSpPr>
          <p:nvPr>
            <p:ph type="title"/>
          </p:nvPr>
        </p:nvSpPr>
        <p:spPr/>
        <p:txBody>
          <a:bodyPr/>
          <a:lstStyle/>
          <a:p>
            <a:pPr algn="ctr"/>
            <a:r>
              <a:rPr lang="en-US" dirty="0"/>
              <a:t>Writing Show Schedules</a:t>
            </a:r>
          </a:p>
        </p:txBody>
      </p:sp>
      <p:sp>
        <p:nvSpPr>
          <p:cNvPr id="3" name="Content Placeholder 2">
            <a:extLst>
              <a:ext uri="{FF2B5EF4-FFF2-40B4-BE49-F238E27FC236}">
                <a16:creationId xmlns:a16="http://schemas.microsoft.com/office/drawing/2014/main" id="{1CD1CF49-355B-46A8-8B4D-B07C90BB457F}"/>
              </a:ext>
            </a:extLst>
          </p:cNvPr>
          <p:cNvSpPr>
            <a:spLocks noGrp="1"/>
          </p:cNvSpPr>
          <p:nvPr>
            <p:ph idx="1"/>
          </p:nvPr>
        </p:nvSpPr>
        <p:spPr/>
        <p:txBody>
          <a:bodyPr/>
          <a:lstStyle/>
          <a:p>
            <a:r>
              <a:rPr lang="en-US" dirty="0"/>
              <a:t>The final authority for a rose photography show is its own schedule provided it is not in conflict with ARS rules. If the show schedule is in conflict with the rules governing ARS awards, the judges must decline to give the awards. </a:t>
            </a:r>
          </a:p>
          <a:p>
            <a:r>
              <a:rPr lang="en-US" dirty="0"/>
              <a:t>It is advisable to have an accredited judge write the show schedule. </a:t>
            </a:r>
          </a:p>
          <a:p>
            <a:r>
              <a:rPr lang="en-US" dirty="0"/>
              <a:t>All show schedules should contain rules for exhibitors. </a:t>
            </a:r>
          </a:p>
          <a:p>
            <a:r>
              <a:rPr lang="en-US" dirty="0"/>
              <a:t>It is important to be clear as to the requirements of a class. Terms that are not defined by the </a:t>
            </a:r>
            <a:r>
              <a:rPr lang="en-US" i="1" dirty="0"/>
              <a:t>Guidelines </a:t>
            </a:r>
            <a:r>
              <a:rPr lang="en-US" dirty="0"/>
              <a:t>should be avoided or must be defined in the schedule. </a:t>
            </a:r>
          </a:p>
          <a:p>
            <a:r>
              <a:rPr lang="en-US" dirty="0"/>
              <a:t>Information regarding intellectual property </a:t>
            </a:r>
            <a:r>
              <a:rPr lang="en-US" b="1" i="1" dirty="0"/>
              <a:t>MUST </a:t>
            </a:r>
            <a:r>
              <a:rPr lang="en-US" dirty="0"/>
              <a:t>be included in the schedule.</a:t>
            </a:r>
          </a:p>
          <a:p>
            <a:r>
              <a:rPr lang="en-US" dirty="0"/>
              <a:t>The ARS Photography Chair and your District Chairman of Photography will be happy to assist you with your Photography Schedules.</a:t>
            </a:r>
          </a:p>
        </p:txBody>
      </p:sp>
      <p:sp>
        <p:nvSpPr>
          <p:cNvPr id="5" name="Footer Placeholder 4">
            <a:extLst>
              <a:ext uri="{FF2B5EF4-FFF2-40B4-BE49-F238E27FC236}">
                <a16:creationId xmlns:a16="http://schemas.microsoft.com/office/drawing/2014/main" id="{8389AC63-2865-4344-A370-F93850438FE1}"/>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375C1BD5-A3F7-4F7D-A297-F7E01EF2DE3B}"/>
              </a:ext>
            </a:extLst>
          </p:cNvPr>
          <p:cNvSpPr>
            <a:spLocks noGrp="1"/>
          </p:cNvSpPr>
          <p:nvPr>
            <p:ph type="sldNum" sz="quarter" idx="12"/>
          </p:nvPr>
        </p:nvSpPr>
        <p:spPr/>
        <p:txBody>
          <a:bodyPr/>
          <a:lstStyle/>
          <a:p>
            <a:fld id="{4FAB73BC-B049-4115-A692-8D63A059BFB8}" type="slidenum">
              <a:rPr lang="en-US" smtClean="0"/>
              <a:pPr/>
              <a:t>38</a:t>
            </a:fld>
            <a:endParaRPr lang="en-US" dirty="0"/>
          </a:p>
        </p:txBody>
      </p:sp>
      <p:sp>
        <p:nvSpPr>
          <p:cNvPr id="4" name="Date Placeholder 3">
            <a:extLst>
              <a:ext uri="{FF2B5EF4-FFF2-40B4-BE49-F238E27FC236}">
                <a16:creationId xmlns:a16="http://schemas.microsoft.com/office/drawing/2014/main" id="{8F95DC74-8906-41A1-8B76-8DCBA187080F}"/>
              </a:ext>
            </a:extLst>
          </p:cNvPr>
          <p:cNvSpPr>
            <a:spLocks noGrp="1"/>
          </p:cNvSpPr>
          <p:nvPr>
            <p:ph type="dt" sz="half" idx="10"/>
          </p:nvPr>
        </p:nvSpPr>
        <p:spPr/>
        <p:txBody>
          <a:bodyPr/>
          <a:lstStyle/>
          <a:p>
            <a:r>
              <a:rPr lang="en-US"/>
              <a:t>11/10/2017</a:t>
            </a:r>
            <a:endParaRPr lang="en-US" dirty="0"/>
          </a:p>
        </p:txBody>
      </p:sp>
    </p:spTree>
    <p:extLst>
      <p:ext uri="{BB962C8B-B14F-4D97-AF65-F5344CB8AC3E}">
        <p14:creationId xmlns:p14="http://schemas.microsoft.com/office/powerpoint/2010/main" val="3192118261"/>
      </p:ext>
    </p:extLst>
  </p:cSld>
  <p:clrMapOvr>
    <a:masterClrMapping/>
  </p:clrMapOvr>
  <p:transition spd="med">
    <p:pull/>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5D0F6-8D4E-4A29-B1C6-A677A5C5060B}"/>
              </a:ext>
            </a:extLst>
          </p:cNvPr>
          <p:cNvSpPr>
            <a:spLocks noGrp="1"/>
          </p:cNvSpPr>
          <p:nvPr>
            <p:ph type="title"/>
          </p:nvPr>
        </p:nvSpPr>
        <p:spPr/>
        <p:txBody>
          <a:bodyPr/>
          <a:lstStyle/>
          <a:p>
            <a:pPr algn="ctr"/>
            <a:r>
              <a:rPr lang="en-US" dirty="0">
                <a:ln w="0"/>
                <a:effectLst>
                  <a:outerShdw blurRad="38100" dist="25400" dir="5400000" algn="ctr" rotWithShape="0">
                    <a:srgbClr val="6E747A">
                      <a:alpha val="43000"/>
                    </a:srgbClr>
                  </a:outerShdw>
                </a:effectLst>
              </a:rPr>
              <a:t>Important</a:t>
            </a:r>
            <a:r>
              <a:rPr lang="en-US" dirty="0">
                <a:solidFill>
                  <a:prstClr val="white"/>
                </a:solidFill>
              </a:rPr>
              <a:t> Resources </a:t>
            </a:r>
            <a:endParaRPr lang="en-US" dirty="0"/>
          </a:p>
        </p:txBody>
      </p:sp>
      <p:sp>
        <p:nvSpPr>
          <p:cNvPr id="3" name="Content Placeholder 2">
            <a:extLst>
              <a:ext uri="{FF2B5EF4-FFF2-40B4-BE49-F238E27FC236}">
                <a16:creationId xmlns:a16="http://schemas.microsoft.com/office/drawing/2014/main" id="{678A6869-ACE6-4BCE-B61D-05DE2916927C}"/>
              </a:ext>
            </a:extLst>
          </p:cNvPr>
          <p:cNvSpPr>
            <a:spLocks noGrp="1"/>
          </p:cNvSpPr>
          <p:nvPr>
            <p:ph idx="1"/>
          </p:nvPr>
        </p:nvSpPr>
        <p:spPr/>
        <p:txBody>
          <a:bodyPr/>
          <a:lstStyle/>
          <a:p>
            <a:pPr lvl="0">
              <a:buClr>
                <a:srgbClr val="E3DED1">
                  <a:lumMod val="60000"/>
                  <a:lumOff val="40000"/>
                </a:srgbClr>
              </a:buClr>
            </a:pPr>
            <a:r>
              <a:rPr lang="en-US" dirty="0">
                <a:solidFill>
                  <a:prstClr val="white"/>
                </a:solidFill>
              </a:rPr>
              <a:t>The website of the </a:t>
            </a:r>
            <a:r>
              <a:rPr lang="en-US" b="1" spc="50" dirty="0">
                <a:ln w="9525" cmpd="sng">
                  <a:solidFill>
                    <a:srgbClr val="FFFF00"/>
                  </a:solidFill>
                  <a:prstDash val="solid"/>
                </a:ln>
                <a:solidFill>
                  <a:srgbClr val="70AD47">
                    <a:tint val="1000"/>
                  </a:srgbClr>
                </a:solidFill>
                <a:effectLst>
                  <a:glow rad="38100">
                    <a:schemeClr val="accent1">
                      <a:alpha val="40000"/>
                    </a:schemeClr>
                  </a:glow>
                </a:effectLst>
                <a:hlinkClick r:id="rId2"/>
              </a:rPr>
              <a:t>American Rose Society </a:t>
            </a:r>
            <a:r>
              <a:rPr lang="en-US" dirty="0">
                <a:solidFill>
                  <a:prstClr val="white"/>
                </a:solidFill>
              </a:rPr>
              <a:t>has information available to both members and nonmembers.</a:t>
            </a:r>
          </a:p>
          <a:p>
            <a:pPr lvl="0">
              <a:buClr>
                <a:srgbClr val="E3DED1">
                  <a:lumMod val="60000"/>
                  <a:lumOff val="40000"/>
                </a:srgbClr>
              </a:buClr>
            </a:pPr>
            <a:r>
              <a:rPr lang="en-US" dirty="0">
                <a:solidFill>
                  <a:prstClr val="white"/>
                </a:solidFill>
              </a:rPr>
              <a:t>Members have access to the Guidelines for Judging Roses, the Guidelines for Judging Rose Arrangements and the Guidelines and Rules for Judging Rose Photography under Resources.</a:t>
            </a:r>
          </a:p>
          <a:p>
            <a:endParaRPr lang="en-US" dirty="0"/>
          </a:p>
        </p:txBody>
      </p:sp>
      <p:sp>
        <p:nvSpPr>
          <p:cNvPr id="5" name="Footer Placeholder 4">
            <a:extLst>
              <a:ext uri="{FF2B5EF4-FFF2-40B4-BE49-F238E27FC236}">
                <a16:creationId xmlns:a16="http://schemas.microsoft.com/office/drawing/2014/main" id="{C0567AD8-022E-4E82-99DA-9CF4B568D1B3}"/>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E3DED1"/>
                </a:solidFill>
                <a:effectLst/>
                <a:uLnTx/>
                <a:uFillTx/>
                <a:latin typeface="Century Gothic" panose="020B0502020202020204"/>
                <a:ea typeface="+mn-ea"/>
                <a:cs typeface="+mn-cs"/>
              </a:rPr>
              <a:t>PowerPoint Presentation by Dr Susan Brandt Graham</a:t>
            </a:r>
            <a:endParaRPr kumimoji="0" lang="en-US" sz="1000" b="0" i="0" u="none" strike="noStrike" kern="1200" cap="none" spc="0" normalizeH="0" baseline="0" noProof="0" dirty="0">
              <a:ln>
                <a:noFill/>
              </a:ln>
              <a:solidFill>
                <a:srgbClr val="E3DED1"/>
              </a:solidFill>
              <a:effectLst/>
              <a:uLnTx/>
              <a:uFillTx/>
              <a:latin typeface="Century Gothic" panose="020B0502020202020204"/>
              <a:ea typeface="+mn-ea"/>
              <a:cs typeface="+mn-cs"/>
            </a:endParaRPr>
          </a:p>
        </p:txBody>
      </p:sp>
      <p:sp>
        <p:nvSpPr>
          <p:cNvPr id="6" name="Slide Number Placeholder 5">
            <a:extLst>
              <a:ext uri="{FF2B5EF4-FFF2-40B4-BE49-F238E27FC236}">
                <a16:creationId xmlns:a16="http://schemas.microsoft.com/office/drawing/2014/main" id="{3B2C4DBB-74E2-4C2B-B981-41242E8DDFB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000" b="0" i="0" u="none" strike="noStrike" kern="1200" cap="none" spc="0" normalizeH="0" baseline="0" noProof="0" smtClean="0">
                <a:ln>
                  <a:noFill/>
                </a:ln>
                <a:solidFill>
                  <a:srgbClr val="E3DED1"/>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en-US" sz="1000" b="0" i="0" u="none" strike="noStrike" kern="1200" cap="none" spc="0" normalizeH="0" baseline="0" noProof="0" dirty="0">
              <a:ln>
                <a:noFill/>
              </a:ln>
              <a:solidFill>
                <a:srgbClr val="E3DED1"/>
              </a:solidFill>
              <a:effectLst/>
              <a:uLnTx/>
              <a:uFillTx/>
              <a:latin typeface="Century Gothic" panose="020B0502020202020204"/>
              <a:ea typeface="+mn-ea"/>
              <a:cs typeface="+mn-cs"/>
            </a:endParaRPr>
          </a:p>
        </p:txBody>
      </p:sp>
      <p:sp>
        <p:nvSpPr>
          <p:cNvPr id="7" name="Date Placeholder 6">
            <a:extLst>
              <a:ext uri="{FF2B5EF4-FFF2-40B4-BE49-F238E27FC236}">
                <a16:creationId xmlns:a16="http://schemas.microsoft.com/office/drawing/2014/main" id="{16FCAE4B-659C-4603-AAA7-672C49325E98}"/>
              </a:ext>
            </a:extLst>
          </p:cNvPr>
          <p:cNvSpPr>
            <a:spLocks noGrp="1"/>
          </p:cNvSpPr>
          <p:nvPr>
            <p:ph type="dt" sz="half" idx="10"/>
          </p:nvPr>
        </p:nvSpPr>
        <p:spPr/>
        <p:txBody>
          <a:bodyPr/>
          <a:lstStyle/>
          <a:p>
            <a:r>
              <a:rPr lang="en-US"/>
              <a:t>11/10/2017</a:t>
            </a:r>
            <a:endParaRPr lang="en-US" dirty="0"/>
          </a:p>
        </p:txBody>
      </p:sp>
    </p:spTree>
    <p:extLst>
      <p:ext uri="{BB962C8B-B14F-4D97-AF65-F5344CB8AC3E}">
        <p14:creationId xmlns:p14="http://schemas.microsoft.com/office/powerpoint/2010/main" val="3957206757"/>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F7A97-1521-492E-812C-C03DFF246C36}"/>
              </a:ext>
            </a:extLst>
          </p:cNvPr>
          <p:cNvSpPr>
            <a:spLocks noGrp="1"/>
          </p:cNvSpPr>
          <p:nvPr>
            <p:ph type="title"/>
          </p:nvPr>
        </p:nvSpPr>
        <p:spPr/>
        <p:txBody>
          <a:bodyPr>
            <a:noAutofit/>
          </a:bodyPr>
          <a:lstStyle/>
          <a:p>
            <a:pPr algn="ctr"/>
            <a:r>
              <a:rPr lang="en-US" sz="3200" dirty="0"/>
              <a:t>Most People Do Not Read Guidelines for Fun!</a:t>
            </a:r>
            <a:br>
              <a:rPr lang="en-US" sz="3200" dirty="0"/>
            </a:br>
            <a:r>
              <a:rPr lang="en-US" sz="3200" dirty="0"/>
              <a:t>(I Don’t!)</a:t>
            </a:r>
          </a:p>
        </p:txBody>
      </p:sp>
      <p:sp>
        <p:nvSpPr>
          <p:cNvPr id="3" name="Content Placeholder 2">
            <a:extLst>
              <a:ext uri="{FF2B5EF4-FFF2-40B4-BE49-F238E27FC236}">
                <a16:creationId xmlns:a16="http://schemas.microsoft.com/office/drawing/2014/main" id="{4E32D1EE-DB01-4EF9-81EE-D524C8357E6B}"/>
              </a:ext>
            </a:extLst>
          </p:cNvPr>
          <p:cNvSpPr>
            <a:spLocks noGrp="1"/>
          </p:cNvSpPr>
          <p:nvPr>
            <p:ph idx="1"/>
          </p:nvPr>
        </p:nvSpPr>
        <p:spPr>
          <a:xfrm>
            <a:off x="1066800" y="2483140"/>
            <a:ext cx="10058400" cy="3551899"/>
          </a:xfrm>
        </p:spPr>
        <p:txBody>
          <a:bodyPr/>
          <a:lstStyle/>
          <a:p>
            <a:r>
              <a:rPr lang="en-US" dirty="0"/>
              <a:t>The Guidelines are important as a reference that sets standards.</a:t>
            </a:r>
          </a:p>
          <a:p>
            <a:r>
              <a:rPr lang="en-US" dirty="0"/>
              <a:t>Exhibitors and judges alike need to familiarize themselves with the rules and guidelines before participating in a show.</a:t>
            </a:r>
          </a:p>
          <a:p>
            <a:r>
              <a:rPr lang="en-US" dirty="0"/>
              <a:t>I hope that by pointing out some of the important points in this final version of the </a:t>
            </a:r>
            <a:r>
              <a:rPr lang="en-US" dirty="0">
                <a:hlinkClick r:id="rId2"/>
              </a:rPr>
              <a:t>First Edition of the Guidelines and Rules for Judging Rose Photography</a:t>
            </a:r>
            <a:r>
              <a:rPr lang="en-US" dirty="0"/>
              <a:t>, our exhibitors and judges will find navigating the guidelines a little easier.</a:t>
            </a:r>
          </a:p>
          <a:p>
            <a:r>
              <a:rPr lang="en-US" dirty="0"/>
              <a:t>The American Rose Society and the Photography Committee would like for members at all levels to enjoy both photography and roses.</a:t>
            </a:r>
          </a:p>
          <a:p>
            <a:endParaRPr lang="en-US" dirty="0"/>
          </a:p>
        </p:txBody>
      </p:sp>
      <p:sp>
        <p:nvSpPr>
          <p:cNvPr id="4" name="Date Placeholder 3">
            <a:extLst>
              <a:ext uri="{FF2B5EF4-FFF2-40B4-BE49-F238E27FC236}">
                <a16:creationId xmlns:a16="http://schemas.microsoft.com/office/drawing/2014/main" id="{822E1667-92D7-4064-B492-E3902F8B5CD7}"/>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E60D78CD-6687-4C06-8A77-1B68D7C6F33A}"/>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2C4C7A64-6EF2-4891-BA39-7FABFB598BD8}"/>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3741871327"/>
      </p:ext>
    </p:extLst>
  </p:cSld>
  <p:clrMapOvr>
    <a:masterClrMapping/>
  </p:clrMapOvr>
  <p:transition spd="med">
    <p:pull/>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D1180D3-ED96-4CBB-BABD-7CA9565ED8C5}"/>
              </a:ext>
            </a:extLst>
          </p:cNvPr>
          <p:cNvSpPr>
            <a:spLocks noGrp="1"/>
          </p:cNvSpPr>
          <p:nvPr>
            <p:ph type="ctrTitle"/>
          </p:nvPr>
        </p:nvSpPr>
        <p:spPr/>
        <p:txBody>
          <a:bodyPr/>
          <a:lstStyle/>
          <a:p>
            <a:r>
              <a:rPr lang="en-US" sz="4800" dirty="0"/>
              <a:t>“If you take a flower in your hand and really look at it, it's your world for a moment.”</a:t>
            </a:r>
          </a:p>
        </p:txBody>
      </p:sp>
      <p:sp>
        <p:nvSpPr>
          <p:cNvPr id="9" name="Subtitle 8">
            <a:extLst>
              <a:ext uri="{FF2B5EF4-FFF2-40B4-BE49-F238E27FC236}">
                <a16:creationId xmlns:a16="http://schemas.microsoft.com/office/drawing/2014/main" id="{5B311987-9913-4FFC-BD2A-F77565E2EAAE}"/>
              </a:ext>
            </a:extLst>
          </p:cNvPr>
          <p:cNvSpPr>
            <a:spLocks noGrp="1"/>
          </p:cNvSpPr>
          <p:nvPr>
            <p:ph type="subTitle" idx="1"/>
          </p:nvPr>
        </p:nvSpPr>
        <p:spPr/>
        <p:txBody>
          <a:bodyPr>
            <a:noAutofit/>
          </a:bodyPr>
          <a:lstStyle/>
          <a:p>
            <a:r>
              <a:rPr lang="en-US" sz="2800" b="1" dirty="0">
                <a:solidFill>
                  <a:schemeClr val="tx1"/>
                </a:solidFill>
                <a:latin typeface="Alexa Std" panose="03020502040705070504" pitchFamily="66" charset="0"/>
              </a:rPr>
              <a:t>~Georgia O’Keeffe</a:t>
            </a:r>
          </a:p>
        </p:txBody>
      </p:sp>
    </p:spTree>
    <p:extLst>
      <p:ext uri="{BB962C8B-B14F-4D97-AF65-F5344CB8AC3E}">
        <p14:creationId xmlns:p14="http://schemas.microsoft.com/office/powerpoint/2010/main" val="856869392"/>
      </p:ext>
    </p:extLst>
  </p:cSld>
  <p:clrMapOvr>
    <a:masterClrMapping/>
  </p:clrMapOvr>
  <p:transition spd="med">
    <p:pull/>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1023C91-F403-463A-90A0-4BA291C90C98}"/>
              </a:ext>
            </a:extLst>
          </p:cNvPr>
          <p:cNvSpPr>
            <a:spLocks noGrp="1"/>
          </p:cNvSpPr>
          <p:nvPr>
            <p:ph type="ctrTitle"/>
          </p:nvPr>
        </p:nvSpPr>
        <p:spPr/>
        <p:txBody>
          <a:bodyPr/>
          <a:lstStyle/>
          <a:p>
            <a:r>
              <a:rPr lang="en-US" sz="4400" dirty="0"/>
              <a:t>Unattributed quote:</a:t>
            </a:r>
            <a:br>
              <a:rPr lang="en-US" sz="4400" dirty="0"/>
            </a:br>
            <a:r>
              <a:rPr lang="en-US" sz="4400" dirty="0">
                <a:solidFill>
                  <a:prstClr val="white"/>
                </a:solidFill>
              </a:rPr>
              <a:t>“The Master has failed more times than the Beginner has tried.”</a:t>
            </a:r>
            <a:endParaRPr lang="en-US" sz="4400" dirty="0"/>
          </a:p>
        </p:txBody>
      </p:sp>
      <p:sp>
        <p:nvSpPr>
          <p:cNvPr id="10" name="Subtitle 9">
            <a:extLst>
              <a:ext uri="{FF2B5EF4-FFF2-40B4-BE49-F238E27FC236}">
                <a16:creationId xmlns:a16="http://schemas.microsoft.com/office/drawing/2014/main" id="{44F49582-7A13-435C-B66D-A2A81C3B686F}"/>
              </a:ext>
            </a:extLst>
          </p:cNvPr>
          <p:cNvSpPr>
            <a:spLocks noGrp="1"/>
          </p:cNvSpPr>
          <p:nvPr>
            <p:ph type="subTitle" idx="1"/>
          </p:nvPr>
        </p:nvSpPr>
        <p:spPr/>
        <p:txBody>
          <a:bodyPr>
            <a:normAutofit fontScale="92500" lnSpcReduction="20000"/>
          </a:bodyPr>
          <a:lstStyle/>
          <a:p>
            <a:r>
              <a:rPr lang="en-US" dirty="0">
                <a:solidFill>
                  <a:prstClr val="white"/>
                </a:solidFill>
              </a:rPr>
              <a:t>I plan to keep trying…</a:t>
            </a:r>
            <a:br>
              <a:rPr lang="en-US" dirty="0">
                <a:solidFill>
                  <a:prstClr val="white"/>
                </a:solidFill>
              </a:rPr>
            </a:br>
            <a:endParaRPr lang="en-US" dirty="0"/>
          </a:p>
        </p:txBody>
      </p:sp>
    </p:spTree>
    <p:extLst>
      <p:ext uri="{BB962C8B-B14F-4D97-AF65-F5344CB8AC3E}">
        <p14:creationId xmlns:p14="http://schemas.microsoft.com/office/powerpoint/2010/main" val="820087796"/>
      </p:ext>
    </p:extLst>
  </p:cSld>
  <p:clrMapOvr>
    <a:masterClrMapping/>
  </p:clrMapOvr>
  <p:transition spd="med">
    <p:pull/>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82ACF-5727-48F4-9792-E566703CA27B}"/>
              </a:ext>
            </a:extLst>
          </p:cNvPr>
          <p:cNvSpPr>
            <a:spLocks noGrp="1"/>
          </p:cNvSpPr>
          <p:nvPr>
            <p:ph type="ctrTitle"/>
          </p:nvPr>
        </p:nvSpPr>
        <p:spPr/>
        <p:txBody>
          <a:bodyPr/>
          <a:lstStyle/>
          <a:p>
            <a:r>
              <a:rPr lang="en-US" dirty="0"/>
              <a:t>Wishing you good light and beautiful roses!</a:t>
            </a:r>
          </a:p>
        </p:txBody>
      </p:sp>
      <p:sp>
        <p:nvSpPr>
          <p:cNvPr id="3" name="Subtitle 2">
            <a:extLst>
              <a:ext uri="{FF2B5EF4-FFF2-40B4-BE49-F238E27FC236}">
                <a16:creationId xmlns:a16="http://schemas.microsoft.com/office/drawing/2014/main" id="{3D58EB4E-0C64-49D9-85F1-27E66DCAF46F}"/>
              </a:ext>
            </a:extLst>
          </p:cNvPr>
          <p:cNvSpPr>
            <a:spLocks noGrp="1"/>
          </p:cNvSpPr>
          <p:nvPr>
            <p:ph type="subTitle" idx="1"/>
          </p:nvPr>
        </p:nvSpPr>
        <p:spPr/>
        <p:txBody>
          <a:bodyPr>
            <a:normAutofit fontScale="92500" lnSpcReduction="20000"/>
          </a:bodyPr>
          <a:lstStyle/>
          <a:p>
            <a:r>
              <a:rPr lang="en-US" dirty="0"/>
              <a:t>Dr Susan Brandt Graham</a:t>
            </a:r>
          </a:p>
          <a:p>
            <a:r>
              <a:rPr lang="en-US" dirty="0"/>
              <a:t>Albuquerque, New Mexico</a:t>
            </a:r>
          </a:p>
        </p:txBody>
      </p:sp>
    </p:spTree>
    <p:extLst>
      <p:ext uri="{BB962C8B-B14F-4D97-AF65-F5344CB8AC3E}">
        <p14:creationId xmlns:p14="http://schemas.microsoft.com/office/powerpoint/2010/main" val="3417130716"/>
      </p:ext>
    </p:extLst>
  </p:cSld>
  <p:clrMapOvr>
    <a:masterClrMapping/>
  </p:clrMapOvr>
  <p:transition spd="med">
    <p:pull/>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34E93-19E0-442F-B679-0024C0595C76}"/>
              </a:ext>
            </a:extLst>
          </p:cNvPr>
          <p:cNvSpPr>
            <a:spLocks noGrp="1"/>
          </p:cNvSpPr>
          <p:nvPr>
            <p:ph type="title"/>
          </p:nvPr>
        </p:nvSpPr>
        <p:spPr/>
        <p:txBody>
          <a:bodyPr/>
          <a:lstStyle/>
          <a:p>
            <a:endParaRPr lang="en-US"/>
          </a:p>
        </p:txBody>
      </p:sp>
      <p:pic>
        <p:nvPicPr>
          <p:cNvPr id="8" name="Content Placeholder 7">
            <a:extLst>
              <a:ext uri="{FF2B5EF4-FFF2-40B4-BE49-F238E27FC236}">
                <a16:creationId xmlns:a16="http://schemas.microsoft.com/office/drawing/2014/main" id="{41E7FC12-CE1F-4F6C-B2AE-45B33159A7A5}"/>
              </a:ext>
            </a:extLst>
          </p:cNvPr>
          <p:cNvPicPr>
            <a:picLocks noGrp="1" noChangeAspect="1"/>
          </p:cNvPicPr>
          <p:nvPr>
            <p:ph idx="1"/>
          </p:nvPr>
        </p:nvPicPr>
        <p:blipFill>
          <a:blip r:embed="rId2" cstate="screen">
            <a:extLst>
              <a:ext uri="{28A0092B-C50C-407E-A947-70E740481C1C}">
                <a14:useLocalDpi xmlns:a14="http://schemas.microsoft.com/office/drawing/2010/main"/>
              </a:ext>
            </a:extLst>
          </a:blip>
          <a:stretch>
            <a:fillRect/>
          </a:stretch>
        </p:blipFill>
        <p:spPr>
          <a:xfrm>
            <a:off x="2950210" y="2103438"/>
            <a:ext cx="6291579" cy="3932237"/>
          </a:xfrm>
          <a:prstGeom prst="rect">
            <a:avLst/>
          </a:prstGeom>
          <a:ln>
            <a:noFill/>
          </a:ln>
          <a:effectLst>
            <a:outerShdw blurRad="292100" dist="139700" dir="2700000" algn="tl" rotWithShape="0">
              <a:srgbClr val="333333">
                <a:alpha val="65000"/>
              </a:srgbClr>
            </a:outerShdw>
          </a:effectLst>
        </p:spPr>
      </p:pic>
      <p:sp>
        <p:nvSpPr>
          <p:cNvPr id="4" name="Date Placeholder 3">
            <a:extLst>
              <a:ext uri="{FF2B5EF4-FFF2-40B4-BE49-F238E27FC236}">
                <a16:creationId xmlns:a16="http://schemas.microsoft.com/office/drawing/2014/main" id="{7F4D29C2-DB83-4972-A26D-7F4B6964819A}"/>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B6BAE85D-88A4-407A-B466-17A4BFA6C2A5}"/>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D61755B4-3772-4850-843D-150910FA2159}"/>
              </a:ext>
            </a:extLst>
          </p:cNvPr>
          <p:cNvSpPr>
            <a:spLocks noGrp="1"/>
          </p:cNvSpPr>
          <p:nvPr>
            <p:ph type="sldNum" sz="quarter" idx="12"/>
          </p:nvPr>
        </p:nvSpPr>
        <p:spPr/>
        <p:txBody>
          <a:bodyPr/>
          <a:lstStyle/>
          <a:p>
            <a:fld id="{4FAB73BC-B049-4115-A692-8D63A059BFB8}" type="slidenum">
              <a:rPr lang="en-US" smtClean="0"/>
              <a:pPr/>
              <a:t>43</a:t>
            </a:fld>
            <a:endParaRPr lang="en-US" dirty="0"/>
          </a:p>
        </p:txBody>
      </p:sp>
    </p:spTree>
    <p:extLst>
      <p:ext uri="{BB962C8B-B14F-4D97-AF65-F5344CB8AC3E}">
        <p14:creationId xmlns:p14="http://schemas.microsoft.com/office/powerpoint/2010/main" val="1734451505"/>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840EB-3161-4155-BA29-44E9C3050CC5}"/>
              </a:ext>
            </a:extLst>
          </p:cNvPr>
          <p:cNvSpPr>
            <a:spLocks noGrp="1"/>
          </p:cNvSpPr>
          <p:nvPr>
            <p:ph type="title"/>
          </p:nvPr>
        </p:nvSpPr>
        <p:spPr/>
        <p:txBody>
          <a:bodyPr>
            <a:normAutofit fontScale="90000"/>
          </a:bodyPr>
          <a:lstStyle/>
          <a:p>
            <a:pPr algn="ctr"/>
            <a:r>
              <a:rPr lang="en-US" dirty="0"/>
              <a:t>Use of These PowerPoint Presentations</a:t>
            </a:r>
          </a:p>
        </p:txBody>
      </p:sp>
      <p:sp>
        <p:nvSpPr>
          <p:cNvPr id="3" name="Content Placeholder 2">
            <a:extLst>
              <a:ext uri="{FF2B5EF4-FFF2-40B4-BE49-F238E27FC236}">
                <a16:creationId xmlns:a16="http://schemas.microsoft.com/office/drawing/2014/main" id="{4D7FCFCF-9A62-4DCB-B9BD-1D108CC5E594}"/>
              </a:ext>
            </a:extLst>
          </p:cNvPr>
          <p:cNvSpPr>
            <a:spLocks noGrp="1"/>
          </p:cNvSpPr>
          <p:nvPr>
            <p:ph idx="1"/>
          </p:nvPr>
        </p:nvSpPr>
        <p:spPr/>
        <p:txBody>
          <a:bodyPr/>
          <a:lstStyle/>
          <a:p>
            <a:r>
              <a:rPr lang="en-US" dirty="0"/>
              <a:t>You will find a series of PowerPoint presentations on various aspects of rose photography at </a:t>
            </a:r>
            <a:r>
              <a:rPr lang="en-US" dirty="0">
                <a:hlinkClick r:id="rId2"/>
              </a:rPr>
              <a:t>rose.org</a:t>
            </a:r>
            <a:r>
              <a:rPr lang="en-US" dirty="0"/>
              <a:t> More will be added over time, so check periodically.</a:t>
            </a:r>
          </a:p>
          <a:p>
            <a:r>
              <a:rPr lang="en-US" dirty="0"/>
              <a:t>Individuals may use them for their own educational purposes.</a:t>
            </a:r>
          </a:p>
          <a:p>
            <a:r>
              <a:rPr lang="en-US" dirty="0"/>
              <a:t>Local and District societies may download them and use them for educational purposes, for both exhibitors and judges.</a:t>
            </a:r>
          </a:p>
          <a:p>
            <a:r>
              <a:rPr lang="en-US" dirty="0"/>
              <a:t>They may be used in meetings, as well as in Judging Seminars and Judging Schools.</a:t>
            </a:r>
          </a:p>
          <a:p>
            <a:r>
              <a:rPr lang="en-US" dirty="0"/>
              <a:t>Commercial use is strictly forbidden.</a:t>
            </a:r>
          </a:p>
        </p:txBody>
      </p:sp>
      <p:sp>
        <p:nvSpPr>
          <p:cNvPr id="4" name="Date Placeholder 3">
            <a:extLst>
              <a:ext uri="{FF2B5EF4-FFF2-40B4-BE49-F238E27FC236}">
                <a16:creationId xmlns:a16="http://schemas.microsoft.com/office/drawing/2014/main" id="{12C970B9-9A81-412A-9479-D9D63431DFC6}"/>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93BD14F0-6556-4F87-877E-D6342E969805}"/>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294FF4AC-51FF-4FC5-B02D-B1C364582AE9}"/>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2905197974"/>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CDB25A3-263B-4013-AC35-E5ACDE63D1C1}"/>
              </a:ext>
            </a:extLst>
          </p:cNvPr>
          <p:cNvSpPr>
            <a:spLocks noGrp="1"/>
          </p:cNvSpPr>
          <p:nvPr>
            <p:ph type="ctrTitle"/>
          </p:nvPr>
        </p:nvSpPr>
        <p:spPr/>
        <p:txBody>
          <a:bodyPr/>
          <a:lstStyle/>
          <a:p>
            <a:r>
              <a:rPr lang="en-US" sz="4800" dirty="0"/>
              <a:t>The most important thing </a:t>
            </a:r>
            <a:br>
              <a:rPr lang="en-US" sz="4800" dirty="0"/>
            </a:br>
            <a:r>
              <a:rPr lang="en-US" sz="4800" dirty="0"/>
              <a:t>is to have </a:t>
            </a:r>
            <a:r>
              <a:rPr lang="en-US" dirty="0">
                <a:solidFill>
                  <a:srgbClr val="FFFF00"/>
                </a:solidFill>
                <a:latin typeface="Kristen ITC" panose="03050502040202030202" pitchFamily="66" charset="0"/>
              </a:rPr>
              <a:t>fun </a:t>
            </a:r>
            <a:r>
              <a:rPr lang="en-US" sz="4800" dirty="0"/>
              <a:t>with photography and Roses!</a:t>
            </a:r>
          </a:p>
        </p:txBody>
      </p:sp>
      <p:sp>
        <p:nvSpPr>
          <p:cNvPr id="8" name="Subtitle 7">
            <a:extLst>
              <a:ext uri="{FF2B5EF4-FFF2-40B4-BE49-F238E27FC236}">
                <a16:creationId xmlns:a16="http://schemas.microsoft.com/office/drawing/2014/main" id="{BED6C9B5-1D79-4190-A280-70F6FE3493C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33699032"/>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C4A56-9DAB-44A0-8D98-FC236AED44F9}"/>
              </a:ext>
            </a:extLst>
          </p:cNvPr>
          <p:cNvSpPr>
            <a:spLocks noGrp="1"/>
          </p:cNvSpPr>
          <p:nvPr>
            <p:ph type="title"/>
          </p:nvPr>
        </p:nvSpPr>
        <p:spPr/>
        <p:txBody>
          <a:bodyPr/>
          <a:lstStyle/>
          <a:p>
            <a:r>
              <a:rPr lang="en-US" dirty="0"/>
              <a:t>The </a:t>
            </a:r>
            <a:r>
              <a:rPr lang="en-US" dirty="0" err="1"/>
              <a:t>ScoreCard</a:t>
            </a:r>
            <a:endParaRPr lang="en-US" dirty="0"/>
          </a:p>
        </p:txBody>
      </p:sp>
      <p:sp>
        <p:nvSpPr>
          <p:cNvPr id="3" name="Text Placeholder 2">
            <a:extLst>
              <a:ext uri="{FF2B5EF4-FFF2-40B4-BE49-F238E27FC236}">
                <a16:creationId xmlns:a16="http://schemas.microsoft.com/office/drawing/2014/main" id="{06D68D94-59A2-4FD8-AFAC-A5691051A01A}"/>
              </a:ext>
            </a:extLst>
          </p:cNvPr>
          <p:cNvSpPr>
            <a:spLocks noGrp="1"/>
          </p:cNvSpPr>
          <p:nvPr>
            <p:ph type="body" idx="1"/>
          </p:nvPr>
        </p:nvSpPr>
        <p:spPr/>
        <p:txBody>
          <a:bodyPr/>
          <a:lstStyle/>
          <a:p>
            <a:r>
              <a:rPr lang="en-US" dirty="0"/>
              <a:t>Please Note Changes Have Been Made Here</a:t>
            </a:r>
          </a:p>
        </p:txBody>
      </p:sp>
      <p:sp>
        <p:nvSpPr>
          <p:cNvPr id="4" name="Date Placeholder 3">
            <a:extLst>
              <a:ext uri="{FF2B5EF4-FFF2-40B4-BE49-F238E27FC236}">
                <a16:creationId xmlns:a16="http://schemas.microsoft.com/office/drawing/2014/main" id="{B0483820-1293-4902-9C01-1C179DC1A5A7}"/>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C98F48BF-F96B-49CA-B6B4-CD92CD1461BC}"/>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044AA06A-CE5F-491C-AB74-C0B347805FDE}"/>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262958318"/>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32F674-E02E-4592-8B25-88143F28905A}"/>
              </a:ext>
            </a:extLst>
          </p:cNvPr>
          <p:cNvSpPr>
            <a:spLocks noGrp="1"/>
          </p:cNvSpPr>
          <p:nvPr>
            <p:ph type="title"/>
          </p:nvPr>
        </p:nvSpPr>
        <p:spPr/>
        <p:txBody>
          <a:bodyPr>
            <a:normAutofit fontScale="90000"/>
          </a:bodyPr>
          <a:lstStyle/>
          <a:p>
            <a:pPr algn="ctr"/>
            <a:r>
              <a:rPr lang="en-US"/>
              <a:t>New Scorecard </a:t>
            </a:r>
            <a:r>
              <a:rPr lang="en-US" dirty="0"/>
              <a:t>and Scale of Points in the 2017 Guidelines</a:t>
            </a:r>
          </a:p>
        </p:txBody>
      </p:sp>
      <p:sp>
        <p:nvSpPr>
          <p:cNvPr id="5" name="Content Placeholder 4">
            <a:extLst>
              <a:ext uri="{FF2B5EF4-FFF2-40B4-BE49-F238E27FC236}">
                <a16:creationId xmlns:a16="http://schemas.microsoft.com/office/drawing/2014/main" id="{F303D109-B4CE-471D-B36A-FC4583FB9882}"/>
              </a:ext>
            </a:extLst>
          </p:cNvPr>
          <p:cNvSpPr>
            <a:spLocks noGrp="1"/>
          </p:cNvSpPr>
          <p:nvPr>
            <p:ph idx="1"/>
          </p:nvPr>
        </p:nvSpPr>
        <p:spPr/>
        <p:txBody>
          <a:bodyPr>
            <a:normAutofit/>
          </a:bodyPr>
          <a:lstStyle/>
          <a:p>
            <a:r>
              <a:rPr lang="en-US" sz="2800" dirty="0"/>
              <a:t>CONFORMANCE ....................................................5 </a:t>
            </a:r>
          </a:p>
          <a:p>
            <a:r>
              <a:rPr lang="en-US" sz="2800" dirty="0"/>
              <a:t>SPECIFIC SECTION .................................................50 </a:t>
            </a:r>
          </a:p>
          <a:p>
            <a:r>
              <a:rPr lang="en-US" sz="2800" dirty="0"/>
              <a:t>COMPOSITION .......................................................15 </a:t>
            </a:r>
          </a:p>
          <a:p>
            <a:r>
              <a:rPr lang="en-US" sz="2800" dirty="0"/>
              <a:t>TECHNIQUE .............................................................15 </a:t>
            </a:r>
          </a:p>
          <a:p>
            <a:r>
              <a:rPr lang="en-US" sz="2800" dirty="0"/>
              <a:t>DISTINCTION ...........................................................15 </a:t>
            </a:r>
          </a:p>
          <a:p>
            <a:r>
              <a:rPr lang="en-US" sz="2800" dirty="0"/>
              <a:t>TOTAL .....................................................................100 </a:t>
            </a:r>
          </a:p>
          <a:p>
            <a:r>
              <a:rPr lang="en-US" sz="2800" dirty="0"/>
              <a:t>These are defined in Section 6 of the Guidelines.</a:t>
            </a:r>
          </a:p>
        </p:txBody>
      </p:sp>
      <p:sp>
        <p:nvSpPr>
          <p:cNvPr id="3" name="Footer Placeholder 2">
            <a:extLst>
              <a:ext uri="{FF2B5EF4-FFF2-40B4-BE49-F238E27FC236}">
                <a16:creationId xmlns:a16="http://schemas.microsoft.com/office/drawing/2014/main" id="{BAC0AF60-40FB-4043-A183-24261F24558B}"/>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1AAF5328-D583-4D0C-AC8B-8BCC26129815}"/>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
        <p:nvSpPr>
          <p:cNvPr id="2" name="Date Placeholder 1">
            <a:extLst>
              <a:ext uri="{FF2B5EF4-FFF2-40B4-BE49-F238E27FC236}">
                <a16:creationId xmlns:a16="http://schemas.microsoft.com/office/drawing/2014/main" id="{B06AA02D-31EF-4F70-BA0D-14772719FE00}"/>
              </a:ext>
            </a:extLst>
          </p:cNvPr>
          <p:cNvSpPr>
            <a:spLocks noGrp="1"/>
          </p:cNvSpPr>
          <p:nvPr>
            <p:ph type="dt" sz="half" idx="10"/>
          </p:nvPr>
        </p:nvSpPr>
        <p:spPr/>
        <p:txBody>
          <a:bodyPr/>
          <a:lstStyle/>
          <a:p>
            <a:r>
              <a:rPr lang="en-US"/>
              <a:t>11/10/2017</a:t>
            </a:r>
            <a:endParaRPr lang="en-US" dirty="0"/>
          </a:p>
        </p:txBody>
      </p:sp>
    </p:spTree>
    <p:extLst>
      <p:ext uri="{BB962C8B-B14F-4D97-AF65-F5344CB8AC3E}">
        <p14:creationId xmlns:p14="http://schemas.microsoft.com/office/powerpoint/2010/main" val="4796556"/>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B8B43-A349-4C0B-A07B-1032AB7C7617}"/>
              </a:ext>
            </a:extLst>
          </p:cNvPr>
          <p:cNvSpPr>
            <a:spLocks noGrp="1"/>
          </p:cNvSpPr>
          <p:nvPr>
            <p:ph type="title"/>
          </p:nvPr>
        </p:nvSpPr>
        <p:spPr/>
        <p:txBody>
          <a:bodyPr/>
          <a:lstStyle/>
          <a:p>
            <a:pPr algn="ctr"/>
            <a:r>
              <a:rPr lang="en-US" dirty="0"/>
              <a:t>Conformance </a:t>
            </a:r>
          </a:p>
        </p:txBody>
      </p:sp>
      <p:sp>
        <p:nvSpPr>
          <p:cNvPr id="3" name="Content Placeholder 2">
            <a:extLst>
              <a:ext uri="{FF2B5EF4-FFF2-40B4-BE49-F238E27FC236}">
                <a16:creationId xmlns:a16="http://schemas.microsoft.com/office/drawing/2014/main" id="{801B6A25-FF49-4DF9-8E34-7B765FA75941}"/>
              </a:ext>
            </a:extLst>
          </p:cNvPr>
          <p:cNvSpPr>
            <a:spLocks noGrp="1"/>
          </p:cNvSpPr>
          <p:nvPr>
            <p:ph idx="1"/>
          </p:nvPr>
        </p:nvSpPr>
        <p:spPr/>
        <p:txBody>
          <a:bodyPr/>
          <a:lstStyle/>
          <a:p>
            <a:r>
              <a:rPr lang="en-US" dirty="0"/>
              <a:t>5 Points</a:t>
            </a:r>
          </a:p>
          <a:p>
            <a:r>
              <a:rPr lang="en-US" dirty="0"/>
              <a:t>“This section is for following the rules of the written schedule and the rules of the class in which the photograph has been entered. This is where misplacement in the wrong class may be penalized. Issues with the mounting of the photograph, issues with the matting of the photograph, not disbudding a rose that says in the schedule to be disbudded, and foreign substances would be penalized in this category.”</a:t>
            </a:r>
          </a:p>
          <a:p>
            <a:r>
              <a:rPr lang="en-US" dirty="0"/>
              <a:t>“Another penalty in this category would be regarding arrangement and seedling photographs. If the arranger is not listed/credited in arrangement photos or the hybridizer is not listed/credited in seedling photographs, then the photo should be penalized.”</a:t>
            </a:r>
          </a:p>
        </p:txBody>
      </p:sp>
      <p:sp>
        <p:nvSpPr>
          <p:cNvPr id="4" name="Date Placeholder 3">
            <a:extLst>
              <a:ext uri="{FF2B5EF4-FFF2-40B4-BE49-F238E27FC236}">
                <a16:creationId xmlns:a16="http://schemas.microsoft.com/office/drawing/2014/main" id="{624420F9-1098-4C45-AB06-62B3708043C9}"/>
              </a:ext>
            </a:extLst>
          </p:cNvPr>
          <p:cNvSpPr>
            <a:spLocks noGrp="1"/>
          </p:cNvSpPr>
          <p:nvPr>
            <p:ph type="dt" sz="half" idx="10"/>
          </p:nvPr>
        </p:nvSpPr>
        <p:spPr/>
        <p:txBody>
          <a:bodyPr/>
          <a:lstStyle/>
          <a:p>
            <a:r>
              <a:rPr lang="en-US"/>
              <a:t>11/10/2017</a:t>
            </a:r>
            <a:endParaRPr lang="en-US" dirty="0"/>
          </a:p>
        </p:txBody>
      </p:sp>
      <p:sp>
        <p:nvSpPr>
          <p:cNvPr id="5" name="Footer Placeholder 4">
            <a:extLst>
              <a:ext uri="{FF2B5EF4-FFF2-40B4-BE49-F238E27FC236}">
                <a16:creationId xmlns:a16="http://schemas.microsoft.com/office/drawing/2014/main" id="{DE504FA0-12DF-40F2-9141-0D98727F9889}"/>
              </a:ext>
            </a:extLst>
          </p:cNvPr>
          <p:cNvSpPr>
            <a:spLocks noGrp="1"/>
          </p:cNvSpPr>
          <p:nvPr>
            <p:ph type="ftr" sz="quarter" idx="11"/>
          </p:nvPr>
        </p:nvSpPr>
        <p:spPr/>
        <p:txBody>
          <a:bodyPr/>
          <a:lstStyle/>
          <a:p>
            <a:r>
              <a:rPr lang="en-US"/>
              <a:t>PowerPoint Presentation by Dr Susan Brandt Graham</a:t>
            </a:r>
            <a:endParaRPr lang="en-US" dirty="0"/>
          </a:p>
        </p:txBody>
      </p:sp>
      <p:sp>
        <p:nvSpPr>
          <p:cNvPr id="6" name="Slide Number Placeholder 5">
            <a:extLst>
              <a:ext uri="{FF2B5EF4-FFF2-40B4-BE49-F238E27FC236}">
                <a16:creationId xmlns:a16="http://schemas.microsoft.com/office/drawing/2014/main" id="{075A399D-86B5-455F-9076-8FA6B5EF4D50}"/>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3938120023"/>
      </p:ext>
    </p:extLst>
  </p:cSld>
  <p:clrMapOvr>
    <a:masterClrMapping/>
  </p:clrMapOvr>
  <p:transition spd="med">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1242</TotalTime>
  <Words>4125</Words>
  <Application>Microsoft Office PowerPoint</Application>
  <PresentationFormat>Widescreen</PresentationFormat>
  <Paragraphs>314</Paragraphs>
  <Slides>43</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Alexa Std</vt:lpstr>
      <vt:lpstr>Arial</vt:lpstr>
      <vt:lpstr>Calibri</vt:lpstr>
      <vt:lpstr>Century Gothic</vt:lpstr>
      <vt:lpstr>Kristen ITC</vt:lpstr>
      <vt:lpstr>Lato Light</vt:lpstr>
      <vt:lpstr>Savon</vt:lpstr>
      <vt:lpstr>Photographing Roses: understanding and using  the New 2017  Ars guidelines and rules</vt:lpstr>
      <vt:lpstr>Dr Susan Brandt Graham ARS Accredited Horticulture Judge aRS Arrangement Judge Emeritus  Photographer Member, First ARS Photography Committee 2012-2018 First PSWD Photography Chairman, 2009-2012</vt:lpstr>
      <vt:lpstr>The American Rose Society’s first Photography Committee, Chaired by Curtis Aumiller and with members Tom Mayhew, Bill Kozemchak, Bruce Monroe (all Penn-Jersey District) and Susan Brandt Graham (Pacific Southwest District) has worked on Guidelines and rules for judging rose photography since 2012. The ARS Board approved the final version of the first edition in September, 2017</vt:lpstr>
      <vt:lpstr>Most People Do Not Read Guidelines for Fun! (I Don’t!)</vt:lpstr>
      <vt:lpstr>Use of These PowerPoint Presentations</vt:lpstr>
      <vt:lpstr>The most important thing  is to have fun with photography and Roses!</vt:lpstr>
      <vt:lpstr>The ScoreCard</vt:lpstr>
      <vt:lpstr>New Scorecard and Scale of Points in the 2017 Guidelines</vt:lpstr>
      <vt:lpstr>Conformance </vt:lpstr>
      <vt:lpstr>Conformance (Cont’d)</vt:lpstr>
      <vt:lpstr>Having Said That, There Is a Reason Why White or Off-White Is the Standard for Mat Color   around the World!</vt:lpstr>
      <vt:lpstr>Composition Requires Some Discussion</vt:lpstr>
      <vt:lpstr>Some Quick Reference Materials for Composition</vt:lpstr>
      <vt:lpstr>Technique</vt:lpstr>
      <vt:lpstr>Hybrid Teas with Good Form and Poor Light –  This is Poor Lighting and NOT ‘Dramatic’ Lighting!</vt:lpstr>
      <vt:lpstr>Miniature Rose ‘Incognito’</vt:lpstr>
      <vt:lpstr>Technique (Cont’d)</vt:lpstr>
      <vt:lpstr>Developing Pears, Taken at Mid-Day  (Not the Best Time for Taking Photographs)</vt:lpstr>
      <vt:lpstr>Developing Pears with Main Subject in Focus and Pleasing Bokeh for Background. Taken at Sunset</vt:lpstr>
      <vt:lpstr>Miniature Rose ‘Incognito’</vt:lpstr>
      <vt:lpstr>Shrub Rose ‘Ambridge Rose’</vt:lpstr>
      <vt:lpstr>Distinction</vt:lpstr>
      <vt:lpstr>Some Changes in sections</vt:lpstr>
      <vt:lpstr>The Score Card Applies Across All Sections, as Before</vt:lpstr>
      <vt:lpstr>The Rose</vt:lpstr>
      <vt:lpstr>The Rose (Continued)</vt:lpstr>
      <vt:lpstr>The Arrangement</vt:lpstr>
      <vt:lpstr>The Garden</vt:lpstr>
      <vt:lpstr>Creative Interpretation</vt:lpstr>
      <vt:lpstr>Creative Interpretation (Cont’d)</vt:lpstr>
      <vt:lpstr>New Processes and Techniques Are Allowed in “Creative Interpretation” in the 2017 ARS Photography Guidelines</vt:lpstr>
      <vt:lpstr>This Is a Section Where Potentially “Anything Goes,” But Be Sure to Read the Show Schedule</vt:lpstr>
      <vt:lpstr>Macro Photography</vt:lpstr>
      <vt:lpstr>Rose Photography Has Its  First ARS National Challenge Class!</vt:lpstr>
      <vt:lpstr>National Challenge Class: An Example Using ‘Child’s Play’</vt:lpstr>
      <vt:lpstr>A Few Things to Keep in Mind When Applying the New Guidelines</vt:lpstr>
      <vt:lpstr>Flexibility in Local Shows</vt:lpstr>
      <vt:lpstr>Writing Show Schedules</vt:lpstr>
      <vt:lpstr>Important Resources </vt:lpstr>
      <vt:lpstr>“If you take a flower in your hand and really look at it, it's your world for a moment.”</vt:lpstr>
      <vt:lpstr>Unattributed quote: “The Master has failed more times than the Beginner has tried.”</vt:lpstr>
      <vt:lpstr>Wishing you good light and beautiful roses!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changes to note in the 2017 guidelines and rules for judging rose photography</dc:title>
  <dc:creator>Susan Graham</dc:creator>
  <cp:lastModifiedBy>Susan Graham</cp:lastModifiedBy>
  <cp:revision>75</cp:revision>
  <dcterms:created xsi:type="dcterms:W3CDTF">2017-09-16T22:45:21Z</dcterms:created>
  <dcterms:modified xsi:type="dcterms:W3CDTF">2017-11-12T15:56:05Z</dcterms:modified>
</cp:coreProperties>
</file>